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41"/>
  </p:notesMasterIdLst>
  <p:sldIdLst>
    <p:sldId id="265" r:id="rId2"/>
    <p:sldId id="326" r:id="rId3"/>
    <p:sldId id="268" r:id="rId4"/>
    <p:sldId id="269" r:id="rId5"/>
    <p:sldId id="270" r:id="rId6"/>
    <p:sldId id="257" r:id="rId7"/>
    <p:sldId id="271" r:id="rId8"/>
    <p:sldId id="322" r:id="rId9"/>
    <p:sldId id="325" r:id="rId10"/>
    <p:sldId id="324" r:id="rId11"/>
    <p:sldId id="277" r:id="rId12"/>
    <p:sldId id="311" r:id="rId13"/>
    <p:sldId id="273" r:id="rId14"/>
    <p:sldId id="272" r:id="rId15"/>
    <p:sldId id="276" r:id="rId16"/>
    <p:sldId id="285" r:id="rId17"/>
    <p:sldId id="286" r:id="rId18"/>
    <p:sldId id="298" r:id="rId19"/>
    <p:sldId id="287" r:id="rId20"/>
    <p:sldId id="334" r:id="rId21"/>
    <p:sldId id="296" r:id="rId22"/>
    <p:sldId id="278" r:id="rId23"/>
    <p:sldId id="331" r:id="rId24"/>
    <p:sldId id="332" r:id="rId25"/>
    <p:sldId id="333" r:id="rId26"/>
    <p:sldId id="310" r:id="rId27"/>
    <p:sldId id="320" r:id="rId28"/>
    <p:sldId id="317" r:id="rId29"/>
    <p:sldId id="319" r:id="rId30"/>
    <p:sldId id="321" r:id="rId31"/>
    <p:sldId id="316" r:id="rId32"/>
    <p:sldId id="315" r:id="rId33"/>
    <p:sldId id="274" r:id="rId34"/>
    <p:sldId id="335" r:id="rId35"/>
    <p:sldId id="330" r:id="rId36"/>
    <p:sldId id="327" r:id="rId37"/>
    <p:sldId id="328" r:id="rId38"/>
    <p:sldId id="329" r:id="rId39"/>
    <p:sldId id="314" r:id="rId40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0768"/>
  </p:normalViewPr>
  <p:slideViewPr>
    <p:cSldViewPr snapToGrid="0">
      <p:cViewPr varScale="1">
        <p:scale>
          <a:sx n="100" d="100"/>
          <a:sy n="100" d="100"/>
        </p:scale>
        <p:origin x="18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4.6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4738 1976 24575,'60'0'0,"16"0"0,-13-4 0,3 0-492,-10 3 0,2 0 0,28-3 0,3 0 0,-14 4 0,-1 0 0,11 0 0,2 0 166,5 0 0,-2 0 326,-18 0 0,-1 0 48,6 0 0,-3 0-48,-20 0 0,-2 0 0,5 0 0,-1 0 0,37 0 0,-6 0 983,-15 0-621,-22 0 621,-16 0 0,-36 0 0,-35 0-785,-12 0-198,-38 0 0,-6 0-492,39 0 0,-5 0 54,-23 4 0,-6 1-54,0-1 0,-3 1 164,13 3 0,-2 2 0,2-1-93,-11 0 0,-1 0 421,11-1 0,-3 1 0,3 1 0,-12 2 0,-1 0 0,11-5 0,-4-1 0,2 1 0,11 4 0,2 1 0,-1-2 0,-4-2 0,0-3 0,4 2-492,-5 4 0,3 1 361,-14-3 1,4-2 130,32-4 0,2 1-92,-9 3 0,1-2 92,-34-3 983,31 3-530,10-5 530,15 0 0,11 0 0,6 0 0,12 0-252,48 0-731,5-5 0,38-8 0,6-7-839,4-7 839,-44 11 0,1-1 0,3-1 0,0 0 0,-3-2 0,0-1 0,-1 1 0,1-1 0,0-2 0,0-2 0,-4 2 0,-1-3 0,3-4 0,-1-2 0,0 0 0,0 0 0,1-3 0,-2 0 0,22-24-159,-28 29 0,-2 0 159,4-16 0,12-3 0,-23 10 0,-12 8 0,-7 8 825,-6 9-825,-3 2 332,-1 4-332,-45 4 0,-2 0 0,-46-2 0,-4 5-492,37-2 0,-1 0 347,-4 3 1,-2 0 144,-9 0 0,-1 0 0,1 0 0,-3 0-492,-14 0 0,-2 0 0,3 0 0,1 0 365,-5 0 0,1 0 127,6 0 0,1 0 0,5 0 0,1 0 0,-1 0 0,0 0-492,5 3 0,1 1 347,-1-1 0,4 2-104,19 1 0,2 1 249,-10 0 0,2 0 0,-21 12 815,-15-5-815,18 4 983,17-6 0,15-2 0,13 0-366,12-1 24,6-4-641,11-2 245,23 2-245,29-4 0,35 4 0,-10-5 0,7 0-492,0 4 0,4 0 164,-7-3 0,6-1 0,-3 1-164,13 3 0,1 0 482,-16-1 1,4 0 0,-8-1-483,-7-1 0,-2 0 239,31 3 1,-1 0 252,-36-4 0,-3 0 0,15 0 0,-2 0-144,-18 0 1,-3 0 143,32 0 0,-25 0 0,-20 0 983,-9 0 0,-16-3 0,0-2 0,-9-3-159,0 0-824,-4-4 0,-8 3 0,-7-4 0,-4 4 0,-14-6 0,-5-1 0,-13-6 0,-13-2 0,-11-1 0,-9 0-492,35 8 0,-3 0 416,-3 3 0,-3-1 76,-3-6 0,-2 0 0,1 2 0,0 1 0,1-1 0,0 1 0,5 0 0,0 1 0,-5 2 0,0 1 0,4 0 0,0 0 0,-4 2 0,0 1 0,3 1 0,4 0-131,-28-2 131,-13 4 0,25-2 0,-14 8 0,2-9 0,9 9 0,-1-3 0,0-1 0,-16 5 0,12-10 0,-21 10 0,23-10 0,8 9 0,-10-3 0,16 5 0,-20 0 0,16 0 0,1 0 0,15-5 0,1 4 983,13-4-838,1 5-6,11 0-139,-4 0 0,4 0 0,0 0 0,1 0 0,6 0 0,-1 0 0,0 0 0,5 0 0,1 0 0,42 0 0,1 5 0,43-3 0,1 8 0,18-8-492,-38 4 0,3 0 338,4-4 1,0-2 153,1 3 0,-1 1-284,-10-4 1,0 0 283,2 0 0,0 0 0,10-1 0,-1 2 0,-8 1 0,1 1 0,16-2 0,-3 0 0,3 5 0,23-6 0,-25 0 0,14 0-70,-2 0 70,-16 0 0,-1 5 0,-8-4 983,8 10-718,-13-10 338,11 4-603,12 1 0,-4-4 0,20 4 0,-25-6-425,33 0 425,-18 0 0,8 0 0,-2 0 0,-18 0 0,15 0 0,-2 0 0,-8 6 0,-8-5 0,6 10 0,-5-4 0,24 6 0,-27-2 0,23-3 0,-27 2 0,6-9 0,6 10 0,-19-10 0,10 10 502,-19-10-502,-1 4 0,-13-1 0,-8-3 0,-8 3 0,-2-4 0,-4 0 0,1 0 0,-46 0 0,-2-11 0,-23 8 0,-23-20 0,19 8-335,12 4 0,-2 1 335,5-1 0,-1 2-492,-12 1 0,-4 1 0,-25-6 0,-1 1 476,20 6 1,-2 1 15,4-3 0,-6-1 0,3 1-492,-14 2 0,-1 2 164,17 1 0,-3 0 0,-1-1 122,-2-1 1,0-1-1,-1 1 206,1 1 0,-1 1 0,1-1 0,-1-1 0,1-2 0,0 1 0,3 2 0,1 1 0,0 0 0,3-2 0,1-1 0,4 1-488,-8 2 1,4-1 487,-3-3 0,-1-2 0,-4 2 0,4-1 0,24 1 0,-3 1 0,-43-3 0,3 1 0,14-5-88,14 6 1,-1 0 87,-25-7 983,1 7-661,14-4-322,-3 10 0,6-10 0,5 9 983,-3-3 0,15-1 0,13 5-90,2-4 6,18 5-899,1-4 358,10 3-358,1-3 0,4 4 0,-5 0 0,0-4 0,-5 3 0,-4-7 0,3 7 0,-4-8 0,5 4 0,5 0 0,1-2 0,4 6 0,0-6 0,0 2 0,3-2 0,-10-2 0,5 5 0,-12-4 0,0 3 0,-8-5 0,-7 0 0,-5-1 0,0 0 0,6 1 0,6 0 0,7 1 0,10 0 0,0 5 0,5-4 0,0 7 0,0-6 0,-4 2 0,3-7 0,-8-2 0,-2-5 0,0 1 0,-3 0 0,4 4 0,5 2 0,0 3 0,5 1 0,1 0 0,2 0 0,2-3 0,3 2 0,0-2 0,0 3 0,20 3 0,10 2 0,22 3 0,13 0 0,-13 0 0,19 0 0,-12 0 0,8 0 0,-3 0 0,-6 0 0,-1 0 0,-6 0 0,-3 0 0,-11 0 0,4 0 0,-5 0 0,7 0 0,-1 0 0,-6 0 0,5 0 0,-10 0 0,-1 0 0,-8 0 0,-4 0 0,0 0 0,0 0 0,0 0 0,4 0 0,8 0 0,7 0 0,5 0 0,0 0 0,-5 0 0,-2 0 0,-11 0 0,-1 0 0,-6 0 0,-3 0 0,-2 0 0,1 0 0,-4 0 0,8 0 0,-8-4 0,3 4 0,-4-4 0,0 4 0,4-4 0,-3 3 0,7-2 0,-7-1 0,8 3 0,-4-2 0,5 3 0,5 0 0,14 0 0,7 0 0,1 0 0,9 0 0,-16 0 0,11 0 0,-6 0 0,-1 4 0,-5 2 0,-2 4 0,-6-5 0,-5 4 0,-1-8 0,-10 6 0,0-6 0,-5 2 0,0-3 0,-35 0 0,14 0 0,-33 0 0,27 0 0,-9 0 0,9 0 0,-9 0 0,9 0 0,-8 0 0,-3 0 0,-7 0 0,1 0 0,1 0 0,6 0 0,5 0 0,2 0 0,4 4 0,4 1 0,2 3 0,8 0 0,1 0 0,-1 3 0,3-2 0,-2 2 0,-1-3 0,3 0 0,-2 3 0,3-2 0,0 3 0,0-4 0,21 1 0,3 5 0,34 9 0,4 13 0,24 12-364,-42-21 1,1 0 363,35 14 0,-34-18 0,-1-1 0,24 9-315,21 8 315,-22-8 0,12 0 0,-20-13 0,-2-1 0,-15-6 0,-13-2 0,-8 0 715,-4-4-715,-4-1 327,-2-4-327,-4 0 0,0 0 0,0-7 0,-7-2 0,-7-4 0,-8-4 0,-8 3 0,-15-7 0,-7-5 0,-15-10 0,-17-10-797,-6-7 797,33 25 0,0 0 0,-31-18 0,23 10 0,2 1 0,-5 0-174,10 4 1,0 1 173,-10 0 0,-6-5 0,8 5 0,9 3 0,13 7 783,6 0-783,2 5 361,9 2-361,-4 4 0,10 0 0,1 1 0,4 3 0,0 2 0,-4 3 0,4 0 0,-8 0 0,3-4 0,-5 3 0,-5-3 0,4 0 0,-8 3 0,3-8 0,-5 4 0,0 0 0,9-3 0,-2 7 0,13-3 0,-3 1 0,4 2 0,1-2 0,-5-1 0,3 3 0,-8-7 0,4 7 0,-5-7 0,1 7 0,-1-3 0,5 0 0,-4 3 0,8-2 0,-3 3 0,4 0 0,-4 0 0,3 0 0,-4 0 0,1 0 0,3 0 0,-3 0 0,4 0 0,0 0 0,-3 0 0,2 0 0,-2 0 0,-1 0 0,-2 0 0,-3 0 0,-1 0 0,-5 0 0,4 0 0,-3 0 0,-1 0 0,4 0 0,1 0 0,1 0 0,8 0 0,-3 0 0,4 0 0,0 0 0,-5 0 0,0 0 0,0 0 0,-4 0 0,4 0 0,-5 0 0,0 0 0,-4 0 0,3-4 0,-4 3 0,5-7 0,1 7 0,4-7 0,4 4 0,2-1 0,2-6 0,1 6 0,0-7 0,1 4 0,2 0 0,-6 0 0,6-4 0,11 7 0,-3-2 0,12 7 0,-11 0 0,0 0 0,0 7 0,-3 2 0,2 3 0,-6-4 0,2-5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1 377 24575,'41'0'0,"-2"-4"0,3-13 0,-4 0 0,19-23 0,-12 20 0,12-13 0,1 9 0,-11 1 0,8-5 0,-25 9 0,0 7 0,-7 0 0,-5 7 0,-5 0 0,-1 1 0,-4 4 0,0 0 0,3 0 0,-3 0 0,3 0 0,-3 0 0,0 0 0,8-4 0,-2 3 0,8-7 0,-5 3 0,1-4 0,5-1 0,-4 1 0,9 0 0,-9 0 0,4-1 0,-5 1 0,-1 1 0,-3 3 0,3-3 0,-8 7 0,3-3 0,-4 0 0,0 3 0,-32 5 0,17 1 0,-22 3 0,25-5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0 333 24575,'27'-4'0,"0"3"0,-14-7 0,10-1 0,-4-1 0,9-4 0,-13 5 0,11-5 0,-15 9 0,11-8 0,-13 12 0,8-7 0,-8 0 0,3 2 0,-4-1 0,0 7 0,1-8 0,-1 6 0,1-6 0,-1 5 0,0 2 0,0-7 0,0 4 0,0-4 0,0 3 0,0-2 0,0 6 0,0-5 0,-1 2 0,1-1 0,3-1 0,-2 5 0,-2-6 0,4 3 0,-9-4 0,5-3 0,-4 3 0,-2-3 0,2 1 0,1 5 0,-3-9 0,2 9 0,0-6 0,-2 1 0,2 2 0,-3-3 0,4 3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0 937 24575,'65'4'0,"18"-6"0,-26-6 0,1 0-492,-6 4 0,5-2 164,9-6 0,8-4 0,0 3-164,22 5 0,2 1 164,-25-2 0,1-1 0,2 0 0,9 1 0,1-1 0,-4 4-164,10 4 0,-1 0 416,-13-6 0,4-2 0,-7 3 76,-4 5 0,0 2-156,6-5 0,6-2 0,-10 2 156,-18 4 0,-1 0-434,44-3 1,1-1 433,-41 2 0,-4 0 491,-2 2 1,-1 0-374,1-1 1,-3-2 864,21-5 0,17 6-590,-25-6-393,20 9 983,-16 0 0,-1 0 0,-8-10-528,-6 7 29,-2-7-484,0 10 0,9-6 0,8 5 0,8-5 0,16 0 0,-4 5 0,-1-5 0,3 6 0,-27 0 0,12 0 0,-22 0 0,-13 0 0,-10 0 0,-10 0 0,-4 0 0,-2 0 0,-4 0 0,-1 0 0,5 0 0,-3 0 0,12 0 0,-1-5 0,15 4 0,8-8 0,15 2 0,8 0 0,1-3 0,5 3 0,-6 1 0,0-5 0,-8 10 0,-9-9 0,-17 9 0,-4-8 0,-14 8 0,-2-7 0,-4 7 0,0-6 0,-41-2 0,14 4 0,-40-3 0,0 2 0,5 4 0,-26-4 0,5 6 0,-9 0-422,35 0 1,-3 0 421,1 0 0,-1 0 0,-8 0 0,-2 0 0,1 1 0,-2-2 0,-4 2 0,0-2 0,5 1 0,0 0 0,-5 0 0,2 0 0,-25 0 0,32 3 0,1 1 0,-22 3-224,-13 1 224,10 3 0,16-5 0,1 1 0,15 3 0,7-9 0,8 8 833,11-8-833,1 3 234,10-4-234,1 0 0,4 0 0,-5 4 0,0-3 0,-10 3 0,-1-4 0,-5 0 0,5 0 0,-3 0 0,12 0 0,-7 0 0,17-3 0,-3-2 0,15-10 0,3 5 0,7-6 0,1 7 0,-1 0 0,1 4 0,5-3 0,-4 3 0,4-4 0,-5 4 0,-1-3 0,1 7 0,0-7 0,0 3 0,0-4 0,-1 0 0,1 0 0,0 0 0,0 0 0,0 0 0,-5 0 0,4 1 0,-4-1 0,1 0 0,2 1 0,-7-1 0,8 1 0,-8-1 0,4 1 0,-1-1 0,-3 5 0,4-4 0,-5 7 0,0-2 0,3-1 0,-2 0 0,3-4 0,0-1 0,2 1 0,-1 3 0,4-3 0,-8 3 0,4 0 0,-5 1 0,0 4 0,3-3 0,-2-1 0,7-5 0,-2 1 0,3-1 0,1 4 0,-4-3 0,-2 7 0,-4-6 0,0 6 0,0-6 0,0-1 0,0-1 0,1 1 0,-5 1 0,3 3 0,-2-4 0,3 0 0,-4-1 0,4 1 0,-4 0 0,9-4 0,0-2 0,5-3 0,-4-1 0,2 0 0,-2 4 0,0 2 0,-2 3 0,-4 1 0,0 4 0,-10 23 0,1-13 0,-7 20 0,5-25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1 377 24575,'41'0'0,"-2"-4"0,3-13 0,-4 0 0,19-23 0,-12 20 0,12-13 0,1 9 0,-11 1 0,8-5 0,-25 9 0,0 7 0,-7 0 0,-5 7 0,-5 0 0,-1 1 0,-4 4 0,0 0 0,3 0 0,-3 0 0,3 0 0,-3 0 0,0 0 0,8-4 0,-2 3 0,8-7 0,-5 3 0,1-4 0,5-1 0,-4 1 0,9 0 0,-9 0 0,4-1 0,-5 1 0,-1 1 0,-3 3 0,3-3 0,-8 7 0,3-3 0,-4 0 0,0 3 0,-32 5 0,17 1 0,-22 3 0,25-5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0 333 24575,'27'-4'0,"0"3"0,-14-7 0,10-1 0,-4-1 0,9-4 0,-13 5 0,11-5 0,-15 9 0,11-8 0,-13 12 0,8-7 0,-8 0 0,3 2 0,-4-1 0,0 7 0,1-8 0,-1 6 0,1-6 0,-1 5 0,0 2 0,0-7 0,0 4 0,0-4 0,0 3 0,0-2 0,0 6 0,0-5 0,-1 2 0,1-1 0,3-1 0,-2 5 0,-2-6 0,4 3 0,-9-4 0,5-3 0,-4 3 0,-2-3 0,2 1 0,1 5 0,-3-9 0,2 9 0,0-6 0,-2 1 0,2 2 0,-3-3 0,4 3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4.6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4738 1976 24575,'60'0'0,"16"0"0,-13-4 0,3 0-492,-10 3 0,2 0 0,28-3 0,3 0 0,-14 4 0,-1 0 0,11 0 0,2 0 166,5 0 0,-2 0 326,-18 0 0,-1 0 48,6 0 0,-3 0-48,-20 0 0,-2 0 0,5 0 0,-1 0 0,37 0 0,-6 0 983,-15 0-621,-22 0 621,-16 0 0,-36 0 0,-35 0-785,-12 0-198,-38 0 0,-6 0-492,39 0 0,-5 0 54,-23 4 0,-6 1-54,0-1 0,-3 1 164,13 3 0,-2 2 0,2-1-93,-11 0 0,-1 0 421,11-1 0,-3 1 0,3 1 0,-12 2 0,-1 0 0,11-5 0,-4-1 0,2 1 0,11 4 0,2 1 0,-1-2 0,-4-2 0,0-3 0,4 2-492,-5 4 0,3 1 361,-14-3 1,4-2 130,32-4 0,2 1-92,-9 3 0,1-2 92,-34-3 983,31 3-530,10-5 530,15 0 0,11 0 0,6 0 0,12 0-252,48 0-731,5-5 0,38-8 0,6-7-839,4-7 839,-44 11 0,1-1 0,3-1 0,0 0 0,-3-2 0,0-1 0,-1 1 0,1-1 0,0-2 0,0-2 0,-4 2 0,-1-3 0,3-4 0,-1-2 0,0 0 0,0 0 0,1-3 0,-2 0 0,22-24-159,-28 29 0,-2 0 159,4-16 0,12-3 0,-23 10 0,-12 8 0,-7 8 825,-6 9-825,-3 2 332,-1 4-332,-45 4 0,-2 0 0,-46-2 0,-4 5-492,37-2 0,-1 0 347,-4 3 1,-2 0 144,-9 0 0,-1 0 0,1 0 0,-3 0-492,-14 0 0,-2 0 0,3 0 0,1 0 365,-5 0 0,1 0 127,6 0 0,1 0 0,5 0 0,1 0 0,-1 0 0,0 0-492,5 3 0,1 1 347,-1-1 0,4 2-104,19 1 0,2 1 249,-10 0 0,2 0 0,-21 12 815,-15-5-815,18 4 983,17-6 0,15-2 0,13 0-366,12-1 24,6-4-641,11-2 245,23 2-245,29-4 0,35 4 0,-10-5 0,7 0-492,0 4 0,4 0 164,-7-3 0,6-1 0,-3 1-164,13 3 0,1 0 482,-16-1 1,4 0 0,-8-1-483,-7-1 0,-2 0 239,31 3 1,-1 0 252,-36-4 0,-3 0 0,15 0 0,-2 0-144,-18 0 1,-3 0 143,32 0 0,-25 0 0,-20 0 983,-9 0 0,-16-3 0,0-2 0,-9-3-159,0 0-824,-4-4 0,-8 3 0,-7-4 0,-4 4 0,-14-6 0,-5-1 0,-13-6 0,-13-2 0,-11-1 0,-9 0-492,35 8 0,-3 0 416,-3 3 0,-3-1 76,-3-6 0,-2 0 0,1 2 0,0 1 0,1-1 0,0 1 0,5 0 0,0 1 0,-5 2 0,0 1 0,4 0 0,0 0 0,-4 2 0,0 1 0,3 1 0,4 0-131,-28-2 131,-13 4 0,25-2 0,-14 8 0,2-9 0,9 9 0,-1-3 0,0-1 0,-16 5 0,12-10 0,-21 10 0,23-10 0,8 9 0,-10-3 0,16 5 0,-20 0 0,16 0 0,1 0 0,15-5 0,1 4 983,13-4-838,1 5-6,11 0-139,-4 0 0,4 0 0,0 0 0,1 0 0,6 0 0,-1 0 0,0 0 0,5 0 0,1 0 0,42 0 0,1 5 0,43-3 0,1 8 0,18-8-492,-38 4 0,3 0 338,4-4 1,0-2 153,1 3 0,-1 1-284,-10-4 1,0 0 283,2 0 0,0 0 0,10-1 0,-1 2 0,-8 1 0,1 1 0,16-2 0,-3 0 0,3 5 0,23-6 0,-25 0 0,14 0-70,-2 0 70,-16 0 0,-1 5 0,-8-4 983,8 10-718,-13-10 338,11 4-603,12 1 0,-4-4 0,20 4 0,-25-6-425,33 0 425,-18 0 0,8 0 0,-2 0 0,-18 0 0,15 0 0,-2 0 0,-8 6 0,-8-5 0,6 10 0,-5-4 0,24 6 0,-27-2 0,23-3 0,-27 2 0,6-9 0,6 10 0,-19-10 0,10 10 502,-19-10-502,-1 4 0,-13-1 0,-8-3 0,-8 3 0,-2-4 0,-4 0 0,1 0 0,-46 0 0,-2-11 0,-23 8 0,-23-20 0,19 8-335,12 4 0,-2 1 335,5-1 0,-1 2-492,-12 1 0,-4 1 0,-25-6 0,-1 1 476,20 6 1,-2 1 15,4-3 0,-6-1 0,3 1-492,-14 2 0,-1 2 164,17 1 0,-3 0 0,-1-1 122,-2-1 1,0-1-1,-1 1 206,1 1 0,-1 1 0,1-1 0,-1-1 0,1-2 0,0 1 0,3 2 0,1 1 0,0 0 0,3-2 0,1-1 0,4 1-488,-8 2 1,4-1 487,-3-3 0,-1-2 0,-4 2 0,4-1 0,24 1 0,-3 1 0,-43-3 0,3 1 0,14-5-88,14 6 1,-1 0 87,-25-7 983,1 7-661,14-4-322,-3 10 0,6-10 0,5 9 983,-3-3 0,15-1 0,13 5-90,2-4 6,18 5-899,1-4 358,10 3-358,1-3 0,4 4 0,-5 0 0,0-4 0,-5 3 0,-4-7 0,3 7 0,-4-8 0,5 4 0,5 0 0,1-2 0,4 6 0,0-6 0,0 2 0,3-2 0,-10-2 0,5 5 0,-12-4 0,0 3 0,-8-5 0,-7 0 0,-5-1 0,0 0 0,6 1 0,6 0 0,7 1 0,10 0 0,0 5 0,5-4 0,0 7 0,0-6 0,-4 2 0,3-7 0,-8-2 0,-2-5 0,0 1 0,-3 0 0,4 4 0,5 2 0,0 3 0,5 1 0,1 0 0,2 0 0,2-3 0,3 2 0,0-2 0,0 3 0,20 3 0,10 2 0,22 3 0,13 0 0,-13 0 0,19 0 0,-12 0 0,8 0 0,-3 0 0,-6 0 0,-1 0 0,-6 0 0,-3 0 0,-11 0 0,4 0 0,-5 0 0,7 0 0,-1 0 0,-6 0 0,5 0 0,-10 0 0,-1 0 0,-8 0 0,-4 0 0,0 0 0,0 0 0,0 0 0,4 0 0,8 0 0,7 0 0,5 0 0,0 0 0,-5 0 0,-2 0 0,-11 0 0,-1 0 0,-6 0 0,-3 0 0,-2 0 0,1 0 0,-4 0 0,8 0 0,-8-4 0,3 4 0,-4-4 0,0 4 0,4-4 0,-3 3 0,7-2 0,-7-1 0,8 3 0,-4-2 0,5 3 0,5 0 0,14 0 0,7 0 0,1 0 0,9 0 0,-16 0 0,11 0 0,-6 0 0,-1 4 0,-5 2 0,-2 4 0,-6-5 0,-5 4 0,-1-8 0,-10 6 0,0-6 0,-5 2 0,0-3 0,-35 0 0,14 0 0,-33 0 0,27 0 0,-9 0 0,9 0 0,-9 0 0,9 0 0,-8 0 0,-3 0 0,-7 0 0,1 0 0,1 0 0,6 0 0,5 0 0,2 0 0,4 4 0,4 1 0,2 3 0,8 0 0,1 0 0,-1 3 0,3-2 0,-2 2 0,-1-3 0,3 0 0,-2 3 0,3-2 0,0 3 0,0-4 0,21 1 0,3 5 0,34 9 0,4 13 0,24 12-364,-42-21 1,1 0 363,35 14 0,-34-18 0,-1-1 0,24 9-315,21 8 315,-22-8 0,12 0 0,-20-13 0,-2-1 0,-15-6 0,-13-2 0,-8 0 715,-4-4-715,-4-1 327,-2-4-327,-4 0 0,0 0 0,0-7 0,-7-2 0,-7-4 0,-8-4 0,-8 3 0,-15-7 0,-7-5 0,-15-10 0,-17-10-797,-6-7 797,33 25 0,0 0 0,-31-18 0,23 10 0,2 1 0,-5 0-174,10 4 1,0 1 173,-10 0 0,-6-5 0,8 5 0,9 3 0,13 7 783,6 0-783,2 5 361,9 2-361,-4 4 0,10 0 0,1 1 0,4 3 0,0 2 0,-4 3 0,4 0 0,-8 0 0,3-4 0,-5 3 0,-5-3 0,4 0 0,-8 3 0,3-8 0,-5 4 0,0 0 0,9-3 0,-2 7 0,13-3 0,-3 1 0,4 2 0,1-2 0,-5-1 0,3 3 0,-8-7 0,4 7 0,-5-7 0,1 7 0,-1-3 0,5 0 0,-4 3 0,8-2 0,-3 3 0,4 0 0,-4 0 0,3 0 0,-4 0 0,1 0 0,3 0 0,-3 0 0,4 0 0,0 0 0,-3 0 0,2 0 0,-2 0 0,-1 0 0,-2 0 0,-3 0 0,-1 0 0,-5 0 0,4 0 0,-3 0 0,-1 0 0,4 0 0,1 0 0,1 0 0,8 0 0,-3 0 0,4 0 0,0 0 0,-5 0 0,0 0 0,0 0 0,-4 0 0,4 0 0,-5 0 0,0 0 0,-4 0 0,3-4 0,-4 3 0,5-7 0,1 7 0,4-7 0,4 4 0,2-1 0,2-6 0,1 6 0,0-7 0,1 4 0,2 0 0,-6 0 0,6-4 0,11 7 0,-3-2 0,12 7 0,-11 0 0,0 0 0,0 7 0,-3 2 0,2 3 0,-6-4 0,2-5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0 937 24575,'65'4'0,"18"-6"0,-26-6 0,1 0-492,-6 4 0,5-2 164,9-6 0,8-4 0,0 3-164,22 5 0,2 1 164,-25-2 0,1-1 0,2 0 0,9 1 0,1-1 0,-4 4-164,10 4 0,-1 0 416,-13-6 0,4-2 0,-7 3 76,-4 5 0,0 2-156,6-5 0,6-2 0,-10 2 156,-18 4 0,-1 0-434,44-3 1,1-1 433,-41 2 0,-4 0 491,-2 2 1,-1 0-374,1-1 1,-3-2 864,21-5 0,17 6-590,-25-6-393,20 9 983,-16 0 0,-1 0 0,-8-10-528,-6 7 29,-2-7-484,0 10 0,9-6 0,8 5 0,8-5 0,16 0 0,-4 5 0,-1-5 0,3 6 0,-27 0 0,12 0 0,-22 0 0,-13 0 0,-10 0 0,-10 0 0,-4 0 0,-2 0 0,-4 0 0,-1 0 0,5 0 0,-3 0 0,12 0 0,-1-5 0,15 4 0,8-8 0,15 2 0,8 0 0,1-3 0,5 3 0,-6 1 0,0-5 0,-8 10 0,-9-9 0,-17 9 0,-4-8 0,-14 8 0,-2-7 0,-4 7 0,0-6 0,-41-2 0,14 4 0,-40-3 0,0 2 0,5 4 0,-26-4 0,5 6 0,-9 0-422,35 0 1,-3 0 421,1 0 0,-1 0 0,-8 0 0,-2 0 0,1 1 0,-2-2 0,-4 2 0,0-2 0,5 1 0,0 0 0,-5 0 0,2 0 0,-25 0 0,32 3 0,1 1 0,-22 3-224,-13 1 224,10 3 0,16-5 0,1 1 0,15 3 0,7-9 0,8 8 833,11-8-833,1 3 234,10-4-234,1 0 0,4 0 0,-5 4 0,0-3 0,-10 3 0,-1-4 0,-5 0 0,5 0 0,-3 0 0,12 0 0,-7 0 0,17-3 0,-3-2 0,15-10 0,3 5 0,7-6 0,1 7 0,-1 0 0,1 4 0,5-3 0,-4 3 0,4-4 0,-5 4 0,-1-3 0,1 7 0,0-7 0,0 3 0,0-4 0,-1 0 0,1 0 0,0 0 0,0 0 0,0 0 0,-5 0 0,4 1 0,-4-1 0,1 0 0,2 1 0,-7-1 0,8 1 0,-8-1 0,4 1 0,-1-1 0,-3 5 0,4-4 0,-5 7 0,0-2 0,3-1 0,-2 0 0,3-4 0,0-1 0,2 1 0,-1 3 0,4-3 0,-8 3 0,4 0 0,-5 1 0,0 4 0,3-3 0,-2-1 0,7-5 0,-2 1 0,3-1 0,1 4 0,-4-3 0,-2 7 0,-4-6 0,0 6 0,0-6 0,0-1 0,0-1 0,1 1 0,-5 1 0,3 3 0,-2-4 0,3 0 0,-4-1 0,4 1 0,-4 0 0,9-4 0,0-2 0,5-3 0,-4-1 0,2 0 0,-2 4 0,0 2 0,-2 3 0,-4 1 0,0 4 0,-10 23 0,1-13 0,-7 20 0,5-25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7T22:59:08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Foiled attempts?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7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|T| mean? Does it refer to the size of the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7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6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39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to end as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5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4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3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7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652B-2A8C-1442-B5E2-B498E72A6487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902F-6CC8-4644-95B2-48D8AA81792B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2C4CC-BD39-FF42-9C4C-90F51AC1CCD9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C719-1A42-294E-9727-A0E7E8D57779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95D08-0710-0245-8DFC-F2B405CC4895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3D6E-7827-5D40-8DD4-E7CCB5B9E649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7F854-0B00-8E44-8BE4-162D604A2960}" type="datetime3">
              <a:rPr lang="en-US" smtClean="0"/>
              <a:t>5 March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C656-A417-634C-9D00-EFE3846CE43B}" type="datetime3">
              <a:rPr lang="en-US" smtClean="0"/>
              <a:t>5 March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1183-D806-F943-8563-8B7EFF87FFBF}" type="datetime3">
              <a:rPr lang="en-US" smtClean="0"/>
              <a:t>5 March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7AF0C-6D49-E54C-B198-CF7FDA386F37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FE955-65A3-2340-BA75-29BD64E66CFD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2B2A6-9600-5848-B8CA-368FA9C3DC4D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12" Type="http://schemas.openxmlformats.org/officeDocument/2006/relationships/image" Target="NULL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../media/image250.png"/><Relationship Id="rId9" Type="http://schemas.openxmlformats.org/officeDocument/2006/relationships/customXml" Target="../ink/ink3.xml"/><Relationship Id="rId1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NULL"/><Relationship Id="rId3" Type="http://schemas.openxmlformats.org/officeDocument/2006/relationships/customXml" Target="../ink/ink7.xml"/><Relationship Id="rId7" Type="http://schemas.openxmlformats.org/officeDocument/2006/relationships/image" Target="NULL"/><Relationship Id="rId12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11" Type="http://schemas.openxmlformats.org/officeDocument/2006/relationships/image" Target="NULL"/><Relationship Id="rId5" Type="http://schemas.openxmlformats.org/officeDocument/2006/relationships/customXml" Target="../ink/ink8.xml"/><Relationship Id="rId15" Type="http://schemas.openxmlformats.org/officeDocument/2006/relationships/image" Target="../media/image30.png"/><Relationship Id="rId10" Type="http://schemas.openxmlformats.org/officeDocument/2006/relationships/customXml" Target="../ink/ink10.xml"/><Relationship Id="rId4" Type="http://schemas.openxmlformats.org/officeDocument/2006/relationships/image" Target="../media/image260.png"/><Relationship Id="rId9" Type="http://schemas.openxmlformats.org/officeDocument/2006/relationships/image" Target="NULL"/><Relationship Id="rId14" Type="http://schemas.openxmlformats.org/officeDocument/2006/relationships/customXml" Target="../ink/ink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0371D0B5-479A-8848-8BE6-B717C0262433}"/>
              </a:ext>
            </a:extLst>
          </p:cNvPr>
          <p:cNvSpPr/>
          <p:nvPr/>
        </p:nvSpPr>
        <p:spPr>
          <a:xfrm>
            <a:off x="509792" y="1773134"/>
            <a:ext cx="3377183" cy="133937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Prof. Darrell Long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CSE13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2B93B8-4FC1-5F48-96F3-54EF10D7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r="1249" b="2"/>
          <a:stretch/>
        </p:blipFill>
        <p:spPr>
          <a:xfrm>
            <a:off x="5269832" y="988356"/>
            <a:ext cx="6282087" cy="4824172"/>
          </a:xfrm>
          <a:prstGeom prst="rect">
            <a:avLst/>
          </a:prstGeom>
        </p:spPr>
      </p:pic>
      <p:sp>
        <p:nvSpPr>
          <p:cNvPr id="27" name="CustomShape 1">
            <a:extLst>
              <a:ext uri="{FF2B5EF4-FFF2-40B4-BE49-F238E27FC236}">
                <a16:creationId xmlns:a16="http://schemas.microsoft.com/office/drawing/2014/main" id="{6D8BAF5F-511A-2E40-B2B8-717AEB1FD774}"/>
              </a:ext>
            </a:extLst>
          </p:cNvPr>
          <p:cNvSpPr/>
          <p:nvPr/>
        </p:nvSpPr>
        <p:spPr>
          <a:xfrm>
            <a:off x="509792" y="3334044"/>
            <a:ext cx="3180465" cy="1100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0" strike="noStrike" spc="-1" dirty="0">
                <a:solidFill>
                  <a:schemeClr val="bg1"/>
                </a:solidFill>
                <a:latin typeface="Calibri Light"/>
                <a:ea typeface="DejaVu Sans"/>
              </a:rPr>
              <a:t>Hashing and Bloom Filters</a:t>
            </a:r>
            <a:endParaRPr lang="en-US" sz="48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46DF9-ED65-B54F-85FB-7E14585F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78491-A8A7-3849-96B8-05F065621A7C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5D92-43FC-D840-9904-984AEA14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56946-D4EC-3B46-87B9-F08595CD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4501869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functions: String-valued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1" y="365125"/>
            <a:ext cx="7139803" cy="581183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you want to use string-valued keys for a hash table.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approach: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characters from string-valued key.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an integer using an appropriate method.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Integer modulo the table size.</a:t>
            </a: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just add the letters?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commutes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No, the number of possibilities is too small.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just multiply them?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No, multiplication also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commutes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</a:t>
            </a:r>
            <a:r>
              <a:rPr lang="en-US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hash function is not easy.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AAF7-BBB9-784B-8DE2-9C85A0CD0CD1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5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CustomShape 1"/>
          <p:cNvSpPr/>
          <p:nvPr/>
        </p:nvSpPr>
        <p:spPr>
          <a:xfrm>
            <a:off x="3111963" y="462230"/>
            <a:ext cx="5968074" cy="1325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a Hash Table</a:t>
            </a:r>
            <a:endParaRPr lang="en-US" sz="4400" b="0" strike="noStrike" kern="1200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stomShape 2"/>
              <p:cNvSpPr/>
              <p:nvPr/>
            </p:nvSpPr>
            <p:spPr>
              <a:xfrm>
                <a:off x="192968" y="1704569"/>
                <a:ext cx="6652999" cy="438340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91440" tIns="45720" rIns="91440" bIns="45720" rtlCol="0">
                <a:normAutofit/>
              </a:bodyPr>
              <a:lstStyle/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Begin with an empty hash table.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Store numbers with their respective keys:</a:t>
                </a:r>
              </a:p>
              <a:p>
                <a:pPr marL="3429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800" spc="-1" dirty="0">
                    <a:solidFill>
                      <a:srgbClr val="FFFFFF"/>
                    </a:solidFill>
                    <a:latin typeface="Courier" pitchFamily="2" charset="0"/>
                    <a:cs typeface="Calibri" panose="020F0502020204030204" pitchFamily="34" charset="0"/>
                  </a:rPr>
                  <a:t> </a:t>
                </a:r>
                <a:r>
                  <a:rPr lang="en-US" spc="-1" dirty="0">
                    <a:solidFill>
                      <a:srgbClr val="FFFFFF"/>
                    </a:solidFill>
                    <a:latin typeface="Courier" pitchFamily="2" charset="0"/>
                    <a:cs typeface="Calibri" panose="020F0502020204030204" pitchFamily="34" charset="0"/>
                  </a:rPr>
                  <a:t>{91:54, 38:26, 47:93, 56:17, 2:77,  82: 31}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spc="-1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Hash function </a:t>
                </a:r>
                <a14:m>
                  <m:oMath xmlns:m="http://schemas.openxmlformats.org/officeDocument/2006/math">
                    <m:r>
                      <a:rPr lang="en-US" sz="2400" i="1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𝑘𝑒𝑦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)=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𝑘𝑒𝑦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mod</m:t>
                    </m:r>
                    <m:r>
                      <a:rPr lang="en-US" sz="24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11</m:t>
                    </m:r>
                    <m:r>
                      <a:rPr lang="en-US" sz="2400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rgbClr val="FFFFFF"/>
                    </a:solidFill>
                  </a:rPr>
                  <a:t>Remainder modulo method: key </a:t>
                </a:r>
                <a:r>
                  <a:rPr lang="en-US" sz="2000" spc="-1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</a:t>
                </a:r>
                <a:r>
                  <a:rPr lang="en-US" sz="2000" strike="noStrike" spc="-1" dirty="0">
                    <a:solidFill>
                      <a:srgbClr val="FFFFFF"/>
                    </a:solidFill>
                  </a:rPr>
                  <a:t> table size.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FFFF"/>
                    </a:solidFill>
                  </a:rPr>
                  <a:t>Remainder returned is an index whose value is between 0–10.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FFFF"/>
                    </a:solidFill>
                  </a:rPr>
                  <a:t>Values are stored in the index corresponding to each key.</a:t>
                </a:r>
              </a:p>
              <a:p>
                <a:pPr marL="1028700" lvl="1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400" strike="noStrike" spc="-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3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8" y="1704569"/>
                <a:ext cx="6652999" cy="4383409"/>
              </a:xfrm>
              <a:prstGeom prst="rect">
                <a:avLst/>
              </a:prstGeom>
              <a:blipFill>
                <a:blip r:embed="rId2"/>
                <a:stretch>
                  <a:fillRect t="-173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0180C6F9-A502-FB46-883E-163415F8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13" y="2719135"/>
            <a:ext cx="4822910" cy="18299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8F971-DB95-D942-9E98-0EA12B5E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3FCA-0CAE-6A4F-A305-FD814E0F4B84}" type="datetime3">
              <a:rPr lang="en-US" smtClean="0"/>
              <a:t>5 March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B6DF9-56FB-F140-89D8-A58CED8A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9E77C8-EB3C-0F4C-A6B9-996176B3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9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ustomShape 1"/>
              <p:cNvSpPr/>
              <p:nvPr/>
            </p:nvSpPr>
            <p:spPr>
              <a:xfrm>
                <a:off x="643468" y="623392"/>
                <a:ext cx="3363974" cy="16070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800" b="0" strike="noStrike" kern="1200" spc="-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Load Factor (</a:t>
                </a:r>
                <a14:m>
                  <m:oMath xmlns:m="http://schemas.openxmlformats.org/officeDocument/2006/math">
                    <m:r>
                      <a:rPr lang="en-US" sz="2800" i="1" spc="-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b="0" strike="noStrike" kern="1200" spc="-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)</a:t>
                </a:r>
              </a:p>
            </p:txBody>
          </p:sp>
        </mc:Choice>
        <mc:Fallback xmlns="">
          <p:sp>
            <p:nvSpPr>
              <p:cNvPr id="82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623392"/>
                <a:ext cx="3363974" cy="1607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stomShape 2"/>
              <p:cNvSpPr/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91440" tIns="45720" rIns="91440" bIns="45720" rtlCol="0">
                <a:normAutofit/>
              </a:bodyPr>
              <a:lstStyle/>
              <a:p>
                <a:pPr marL="3429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Number of slots filled out of total slots in a hash table.</a:t>
                </a:r>
              </a:p>
              <a:p>
                <a:pPr marL="571500" indent="-228600" defTabSz="914400">
                  <a:lnSpc>
                    <a:spcPct val="9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In this example, it is denoted by </a:t>
                </a:r>
                <a14:m>
                  <m:oMath xmlns:m="http://schemas.openxmlformats.org/officeDocument/2006/math">
                    <m:r>
                      <a:rPr lang="en-US" sz="2000" i="1" spc="-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i="1" spc="-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-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pc="-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000" i="1" spc="-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sz="2000" spc="-1" dirty="0"/>
                  <a:t>.</a:t>
                </a:r>
                <a:endParaRPr lang="en-US" sz="2000" strike="noStrike" spc="-1" dirty="0"/>
              </a:p>
            </p:txBody>
          </p:sp>
        </mc:Choice>
        <mc:Fallback xmlns="">
          <p:sp>
            <p:nvSpPr>
              <p:cNvPr id="83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8F971-DB95-D942-9E98-0EA12B5E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9606EAB-B36A-FB4D-8E0E-BA247A199BB8}" type="datetime3">
              <a:rPr lang="en-US" smtClean="0"/>
              <a:t>5 March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B6DF9-56FB-F140-89D8-A58CED8A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9E77C8-EB3C-0F4C-A6B9-996176B3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9" name="Picture 8" descr="A close up of a keyboard&#10;&#10;Description automatically generated">
            <a:extLst>
              <a:ext uri="{FF2B5EF4-FFF2-40B4-BE49-F238E27FC236}">
                <a16:creationId xmlns:a16="http://schemas.microsoft.com/office/drawing/2014/main" id="{31511554-91E3-F042-AEF8-7D572B588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2" y="1875099"/>
            <a:ext cx="5998315" cy="22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B09E8-CA37-CA4B-A78D-2D2EDD45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208314"/>
            <a:ext cx="10417628" cy="370115"/>
          </a:xfrm>
        </p:spPr>
        <p:txBody>
          <a:bodyPr>
            <a:normAutofit fontScale="90000"/>
          </a:bodyPr>
          <a:lstStyle/>
          <a:p>
            <a:r>
              <a:rPr lang="en-US" spc="-1" dirty="0">
                <a:ea typeface="DejaVu Sans"/>
              </a:rPr>
              <a:t>Birthday Paradox</a:t>
            </a:r>
            <a:br>
              <a:rPr lang="en-US" spc="-1" dirty="0">
                <a:latin typeface="Arial"/>
              </a:rPr>
            </a:br>
            <a:r>
              <a:rPr lang="en-US" spc="-1" dirty="0">
                <a:latin typeface="Arial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B0CB-88AB-7741-A58C-A034519E13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7829" y="1578429"/>
                <a:ext cx="11342914" cy="4598533"/>
              </a:xfrm>
            </p:spPr>
            <p:txBody>
              <a:bodyPr anchor="ctr">
                <a:normAutofit fontScale="92500" lnSpcReduction="10000"/>
              </a:bodyPr>
              <a:lstStyle/>
              <a:p>
                <a:pPr marL="458280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dirty="0"/>
                  <a:t>Let’s say you are in a room with just 23 people, there’s a 50-50 chance of at least 2 people having the same birthday. 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Counting pairs: with 23 people we have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pc="-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23</m:t>
                            </m:r>
                          </m:num>
                          <m:den>
                            <m:r>
                              <a:rPr lang="en-US" sz="2000" i="1" spc="-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spc="-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253 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pairs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chance of 2 people having different birthdays is 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</m:t>
                    </m:r>
                    <m:f>
                      <m:f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365</m:t>
                        </m:r>
                      </m:den>
                    </m:f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364</m:t>
                        </m:r>
                      </m:num>
                      <m:den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365</m:t>
                        </m:r>
                      </m:den>
                    </m:f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=0.997260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probability of </a:t>
                </a:r>
                <a:r>
                  <a:rPr lang="en-US" sz="2000" i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all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253 pairs having different birthdays is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pc="-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364</m:t>
                                </m:r>
                              </m:num>
                              <m:den>
                                <m:r>
                                  <a:rPr lang="en-US" sz="2000" b="0" i="1" spc="-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365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253</m:t>
                        </m:r>
                      </m:sup>
                    </m:sSup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=0.4995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915480" lvl="1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Therefore,  the 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we find a pair with the same birthday is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1−0.4995=0.5005</m:t>
                    </m:r>
                  </m:oMath>
                </a14:m>
                <a:r>
                  <a:rPr lang="en-US" sz="2000" b="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458280" indent="-457200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you change the number of people (</a:t>
                </a:r>
                <a:r>
                  <a:rPr lang="en-US" i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in the room the probability changes such that </a:t>
                </a:r>
                <a:endParaRPr lang="en-US" b="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1080" indent="0">
                  <a:spcBef>
                    <a:spcPts val="1001"/>
                  </a:spcBef>
                  <a:buClr>
                    <a:srgbClr val="0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b="0" i="1" spc="-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=1−</m:t>
                      </m:r>
                      <m:sSup>
                        <m:sSupPr>
                          <m:ctrlP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364</m:t>
                                  </m:r>
                                </m:num>
                                <m:den>
                                  <m:r>
                                    <a:rPr lang="en-US" b="0" i="1" spc="-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365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b="0" i="1" spc="-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pc="-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applies to hash functions as well.</a:t>
                </a:r>
              </a:p>
              <a:p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8FB0CB-88AB-7741-A58C-A034519E1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9" y="1578429"/>
                <a:ext cx="11342914" cy="4598533"/>
              </a:xfrm>
              <a:blipFill>
                <a:blip r:embed="rId3"/>
                <a:stretch>
                  <a:fillRect l="-895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6F0125-B9E0-AF4B-9279-69EC2BD6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C882-3CCD-824C-8318-B46094CFE909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39CF0E-EA08-1F46-89A9-B8EB6784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F1B76-3AC1-E24B-9DDD-9BF7DFF1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1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Collisions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Occurs when two pieces of data have the same hash value.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Assume that h(x) is a hash function: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We have 2 keys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i="1" spc="-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spc="-1" baseline="-25000" dirty="0"/>
                  <a:t> </a:t>
                </a:r>
                <a:r>
                  <a:rPr lang="en-US" sz="2200" spc="-1" dirty="0"/>
                  <a:t>and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200" i="1" spc="-1" baseline="-25000" dirty="0" err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spc="-1" baseline="-25000" dirty="0">
                    <a:latin typeface="Courier" pitchFamily="2" charset="0"/>
                  </a:rPr>
                  <a:t> </a:t>
                </a:r>
                <a:r>
                  <a:rPr lang="en-US" sz="2200" spc="-1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spc="-1" dirty="0"/>
                  <a:t>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A collision means </a:t>
                </a:r>
                <a14:m>
                  <m:oMath xmlns:m="http://schemas.openxmlformats.org/officeDocument/2006/math">
                    <m:r>
                      <a:rPr lang="en-US" sz="2400" b="0" i="1" spc="-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pc="-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spc="-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pc="-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 spc="-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spc="-1" dirty="0"/>
                  <a:t>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Good hash functions, given a proper range of possible hash values, should rarely result in collisions.</a:t>
                </a:r>
              </a:p>
              <a:p>
                <a:pPr marL="228600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Collisions are unavoidable if the number of keys is greater than the number of hash values.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The cardinality of the domain of the hash function is larger than its range.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0" r="-138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9971C-554B-9A4D-90E5-E5B7141A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9080-746C-BD42-83D9-AE5E697D46A2}" type="datetime3">
              <a:rPr lang="en-US" smtClean="0"/>
              <a:t>5 March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0FA39-7E48-FE4D-8BDB-60EF056A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AE0ACC-22B7-EF49-B796-0318207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7404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Tackling Collisions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376399-E8B2-D842-9BA4-9DA0871F3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2" r="1" b="540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 </a:t>
            </a:r>
            <a:endParaRPr lang="en-US" sz="1050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55" y="321732"/>
            <a:ext cx="4329798" cy="621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Open Addressing allows elements to move from their preferred position to other positions: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Linear probing 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Quadratic probing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Double Hashing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FFFFFF"/>
                </a:solidFill>
              </a:rPr>
              <a:t>Chaining using linked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26F3E5E7-FBB7-FA4E-A340-21BEDD42149B}" type="datetime3"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5 March 2023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AE3F7C5C-27A9-7243-BEDE-E8DF23488DD0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2300-DE1B-184F-9861-DC8058F0D88D}"/>
              </a:ext>
            </a:extLst>
          </p:cNvPr>
          <p:cNvSpPr txBox="1"/>
          <p:nvPr/>
        </p:nvSpPr>
        <p:spPr>
          <a:xfrm>
            <a:off x="3537245" y="1562564"/>
            <a:ext cx="25587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open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addressing</a:t>
            </a:r>
          </a:p>
          <a:p>
            <a:pPr>
              <a:spcAft>
                <a:spcPts val="600"/>
              </a:spcAft>
            </a:pPr>
            <a:endParaRPr lang="en-US" dirty="0">
              <a:highlight>
                <a:srgbClr val="C0C0C0"/>
              </a:highlight>
              <a:latin typeface="Comic Sans MS" panose="030F09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2BE14-6AAA-9747-AFED-47B968E01105}"/>
              </a:ext>
            </a:extLst>
          </p:cNvPr>
          <p:cNvSpPr txBox="1"/>
          <p:nvPr/>
        </p:nvSpPr>
        <p:spPr>
          <a:xfrm>
            <a:off x="2944446" y="465718"/>
            <a:ext cx="152986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highlight>
                  <a:srgbClr val="C0C0C0"/>
                </a:highlight>
                <a:latin typeface="Comic Sans MS" panose="030F0902030302020204" pitchFamily="66" charset="0"/>
              </a:rPr>
              <a:t>collisions</a:t>
            </a:r>
          </a:p>
          <a:p>
            <a:pPr>
              <a:spcAft>
                <a:spcPts val="600"/>
              </a:spcAft>
            </a:pPr>
            <a:endParaRPr lang="en-US" dirty="0">
              <a:latin typeface="Comic Sans MS" panose="030F09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E668B-A1CF-1740-B017-F28B7992415A}"/>
              </a:ext>
            </a:extLst>
          </p:cNvPr>
          <p:cNvSpPr txBox="1"/>
          <p:nvPr/>
        </p:nvSpPr>
        <p:spPr>
          <a:xfrm>
            <a:off x="978490" y="1744487"/>
            <a:ext cx="2558755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highlight>
                  <a:srgbClr val="C0C0C0"/>
                </a:highlight>
                <a:latin typeface="Comic Sans MS" panose="030F0902030302020204" pitchFamily="66" charset="0"/>
              </a:rPr>
              <a:t>linked lists</a:t>
            </a:r>
          </a:p>
          <a:p>
            <a:pPr>
              <a:spcAft>
                <a:spcPts val="600"/>
              </a:spcAft>
            </a:pPr>
            <a:endParaRPr lang="en-US" dirty="0">
              <a:highlight>
                <a:srgbClr val="C0C0C0"/>
              </a:highlight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6EF9814-CB01-B448-BA83-AD7BFB18E2E9}" type="datetime3">
              <a:rPr lang="en-US" smtClean="0"/>
              <a:t>5 March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392489" y="920750"/>
                <a:ext cx="8024812" cy="474554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Move sequentially through the hash table slots until you encounter the next empty slot.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For a table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spc="-1" dirty="0"/>
                  <a:t> of size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𝑆𝐼𝑍𝐸</m:t>
                    </m:r>
                  </m:oMath>
                </a14:m>
                <a:r>
                  <a:rPr lang="en-US" sz="2200" spc="-1" dirty="0"/>
                  <a:t>, if we want to store an element </a:t>
                </a:r>
                <a:r>
                  <a:rPr lang="en-US" sz="2200" i="1" spc="-1" dirty="0">
                    <a:latin typeface="Courier" pitchFamily="2" charset="0"/>
                  </a:rPr>
                  <a:t>x</a:t>
                </a:r>
                <a:r>
                  <a:rPr lang="en-US" sz="2200" spc="-1" dirty="0"/>
                  <a:t> with hash index</a:t>
                </a:r>
                <a:r>
                  <a:rPr lang="en-US" sz="2200" i="1" spc="-1" dirty="0"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spc="-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location of </a:t>
                </a:r>
                <a14:m>
                  <m:oMath xmlns:m="http://schemas.openxmlformats.org/officeDocument/2006/math"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200" i="1" spc="-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that position is already occupied: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Try to store it in location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, </a:t>
                </a: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 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that position is occupied, we try </a:t>
                </a:r>
                <a:endParaRPr lang="en-US" sz="200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+2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so on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.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Until we find an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</m:oMath>
                </a14:m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, 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such that either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]=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𝑜𝑟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=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𝑁𝑈𝐿𝐿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057400" lvl="4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is for the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find()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the </a:t>
                </a:r>
                <a:r>
                  <a:rPr lang="en-US" sz="2200" spc="-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remove()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functions.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200" spc="-1" dirty="0"/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endParaRPr lang="en-US" sz="2200" spc="-1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392489" y="920750"/>
                <a:ext cx="8024812" cy="4745546"/>
              </a:xfrm>
              <a:blipFill>
                <a:blip r:embed="rId3"/>
                <a:stretch>
                  <a:fillRect t="-1604" r="-316" b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308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Quadratic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C1D30-676D-6A49-B0D6-D1D0AD7C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5FA36CB-DFD5-6544-B4F9-DA20E9FEC3E2}" type="datetime3">
              <a:rPr lang="en-US" smtClean="0"/>
              <a:t>5 March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FDAF4-B8F0-9D45-829F-8EF71A70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886203" y="902018"/>
                <a:ext cx="7516366" cy="51513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Square the sequence of hash values when deciding how far to look for the next slot.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Do this if the initial probe fails.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From the previous code: if we want to store an element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spc="-1" dirty="0"/>
                  <a:t> with hash index</a:t>
                </a:r>
                <a:r>
                  <a:rPr lang="en-US" sz="2200" i="1" spc="-1" dirty="0"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i="1" spc="-1" dirty="0">
                    <a:latin typeface="Courier" pitchFamily="2" charset="0"/>
                  </a:rPr>
                  <a:t> </a:t>
                </a:r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the table location of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2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200" i="1" spc="-1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2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2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that position is already occupied: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Try to store it in location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that position is occupied, we try </a:t>
                </a:r>
                <a:endParaRPr lang="en-US" sz="2000" i="1" spc="-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d>
                      <m:dPr>
                        <m:ctrlP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i="1" spc="-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%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𝑆𝐼𝑍𝐸</m:t>
                    </m:r>
                    <m:r>
                      <a:rPr lang="en-US" sz="20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 </m:t>
                    </m:r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so on</a:t>
                </a:r>
                <a:r>
                  <a:rPr lang="en-US" sz="2000" spc="-1" dirty="0">
                    <a:latin typeface="Courier" pitchFamily="2" charset="0"/>
                    <a:cs typeface="Calibri" panose="020F0502020204030204" pitchFamily="34" charset="0"/>
                  </a:rPr>
                  <a:t>.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/>
                  <a:t>To guarantee that quadratic probing hits every single available spot eventually: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Hash table size must be a prime number.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000" spc="-1" dirty="0"/>
                  <a:t>Hash table must never be more than half full.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886203" y="902018"/>
                <a:ext cx="7516366" cy="5151310"/>
              </a:xfrm>
              <a:blipFill>
                <a:blip r:embed="rId3"/>
                <a:stretch>
                  <a:fillRect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05C38-07ED-5148-AC69-4CF59A81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grpSp>
        <p:nvGrpSpPr>
          <p:cNvPr id="90" name="Group 6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0305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Double Hashing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408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0018F61-EB4B-3345-B527-1386910BB89F}" type="datetime3">
              <a:rPr lang="en-US" smtClean="0"/>
              <a:t>5 March 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067175" y="1472184"/>
                <a:ext cx="7758113" cy="458114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Like Linear and Quadratic Probing.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Uses a hash function to determine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pc="-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2200" b="0" i="1" spc="-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0" i="0" spc="-1" dirty="0">
                    <a:latin typeface="+mj-lt"/>
                  </a:rPr>
                  <a:t>hash </a:t>
                </a:r>
                <a:r>
                  <a:rPr lang="en-US" sz="2200" spc="-1" dirty="0"/>
                  <a:t>location in table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spc="-1" dirty="0"/>
                  <a:t> containing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spc="-1" dirty="0"/>
                  <a:t> elements. </a:t>
                </a:r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Load Factor</a:t>
                </a:r>
                <a:r>
                  <a:rPr lang="en-US" sz="2000" spc="-1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-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pc="-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200" spc="-1" dirty="0"/>
              </a:p>
              <a:p>
                <a:pPr marL="1143000" lvl="2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For example given hash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spc="-1" dirty="0"/>
                  <a:t>for a </a:t>
                </a:r>
                <a14:m>
                  <m:oMath xmlns:m="http://schemas.openxmlformats.org/officeDocument/2006/math">
                    <m:r>
                      <a:rPr lang="en-US" sz="2200" i="1" spc="-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r>
                  <a:rPr lang="en-US" sz="2200" spc="-1" dirty="0"/>
                  <a:t>: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First, we check the location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spc="-1" dirty="0"/>
                  <a:t>.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2200" spc="-1" dirty="0"/>
                  <a:t>If its not empty, we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spc="-1" dirty="0"/>
                  <a:t>. </a:t>
                </a:r>
              </a:p>
              <a:p>
                <a:pPr marL="1600200" lvl="3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 spc="-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2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2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b="0" i="1" spc="-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spc="-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200" i="1" spc="-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mod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2200" b="0" i="0" spc="-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067175" y="1472184"/>
                <a:ext cx="7758113" cy="4581144"/>
              </a:xfrm>
              <a:blipFill>
                <a:blip r:embed="rId3"/>
                <a:stretch>
                  <a:fillRect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6227064"/>
            <a:ext cx="1044244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7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Chaining with Linked Lists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Each slot contains a link to a singly linked list:</a:t>
            </a:r>
          </a:p>
          <a:p>
            <a:pPr marL="685800" lvl="1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 Key-value pairs with the same hash.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Look-up algorithm searches through the list to find matching key.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Initially table slots contain nulls. 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List is being created, when value with the certain hash is added for the first time.</a:t>
            </a:r>
            <a:endParaRPr lang="en-US" sz="1900" spc="-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70463-CF53-D847-B45C-1E18DC40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327C007-85FF-924C-A60A-9CBD1506D8DC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8F805-89A7-744C-BFE0-A31F5B25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  <a:endParaRPr lang="en-US" kern="1200" dirty="0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32922-CAA7-0346-A06E-DFC24988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625754-C0CD-B24F-AFAC-FC7C49206573}"/>
              </a:ext>
            </a:extLst>
          </p:cNvPr>
          <p:cNvGrpSpPr/>
          <p:nvPr/>
        </p:nvGrpSpPr>
        <p:grpSpPr>
          <a:xfrm>
            <a:off x="5749365" y="1075053"/>
            <a:ext cx="5604435" cy="4707894"/>
            <a:chOff x="5464564" y="1164921"/>
            <a:chExt cx="5604435" cy="47078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C68E66-887C-9D49-8E6A-E822ECEB8AF8}"/>
                </a:ext>
              </a:extLst>
            </p:cNvPr>
            <p:cNvSpPr txBox="1"/>
            <p:nvPr/>
          </p:nvSpPr>
          <p:spPr>
            <a:xfrm>
              <a:off x="5962390" y="1164921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29163B-CA17-BF4F-9C5A-549927896F93}"/>
                </a:ext>
              </a:extLst>
            </p:cNvPr>
            <p:cNvSpPr txBox="1"/>
            <p:nvPr/>
          </p:nvSpPr>
          <p:spPr>
            <a:xfrm>
              <a:off x="7854510" y="1174142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Slots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06D903-D600-AA4A-B0F0-A36D30BD9930}"/>
                </a:ext>
              </a:extLst>
            </p:cNvPr>
            <p:cNvSpPr txBox="1"/>
            <p:nvPr/>
          </p:nvSpPr>
          <p:spPr>
            <a:xfrm>
              <a:off x="9249733" y="1190739"/>
              <a:ext cx="167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Entries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46BED8-8D6F-7541-8C32-FA9D44BF7AFD}"/>
                </a:ext>
              </a:extLst>
            </p:cNvPr>
            <p:cNvGrpSpPr/>
            <p:nvPr/>
          </p:nvGrpSpPr>
          <p:grpSpPr>
            <a:xfrm>
              <a:off x="5467398" y="2343300"/>
              <a:ext cx="1870065" cy="480938"/>
              <a:chOff x="4947782" y="2602688"/>
              <a:chExt cx="1870065" cy="48093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C628AD6-8087-624E-8B6F-2BE1541EB836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49944E9-77A8-B84C-88EF-F3AD2DF8B6BB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76BC0-1AC9-8D4B-9254-58C9BC71A6AF}"/>
                </a:ext>
              </a:extLst>
            </p:cNvPr>
            <p:cNvGrpSpPr/>
            <p:nvPr/>
          </p:nvGrpSpPr>
          <p:grpSpPr>
            <a:xfrm>
              <a:off x="5464564" y="3274518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CC4B25-F40D-AF42-AAC5-C0958C2006C8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9C0B5A0-B142-2C4A-8283-23DE77CE1C11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45A68B-75CD-FD45-B03C-D37D5BF69A5E}"/>
                </a:ext>
              </a:extLst>
            </p:cNvPr>
            <p:cNvGrpSpPr/>
            <p:nvPr/>
          </p:nvGrpSpPr>
          <p:grpSpPr>
            <a:xfrm>
              <a:off x="5464564" y="4205736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F6B7EF-32C3-6241-B658-E9D8E696B83C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4F44A55-FB28-8E40-985B-01E1BD607881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E1A4D10-F3AC-6C4A-8B9E-CE229D0B4375}"/>
                </a:ext>
              </a:extLst>
            </p:cNvPr>
            <p:cNvGrpSpPr/>
            <p:nvPr/>
          </p:nvGrpSpPr>
          <p:grpSpPr>
            <a:xfrm>
              <a:off x="5464564" y="5127476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81656C-6038-864A-BB13-95BB61BF764F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2CEF2FC-FD54-A74F-B7B0-BE32F90EEDCE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38E945-3218-AA47-BAEF-C53DF22DBCB4}"/>
                </a:ext>
              </a:extLst>
            </p:cNvPr>
            <p:cNvGrpSpPr/>
            <p:nvPr/>
          </p:nvGrpSpPr>
          <p:grpSpPr>
            <a:xfrm>
              <a:off x="8026056" y="1989983"/>
              <a:ext cx="468608" cy="3882832"/>
              <a:chOff x="8026056" y="1989983"/>
              <a:chExt cx="468608" cy="3882832"/>
            </a:xfrm>
            <a:no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2C1B569-7BC4-CE41-A7C2-54FB7D7F65FB}"/>
                  </a:ext>
                </a:extLst>
              </p:cNvPr>
              <p:cNvSpPr/>
              <p:nvPr/>
            </p:nvSpPr>
            <p:spPr>
              <a:xfrm>
                <a:off x="8028547" y="198998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844AD07-B659-8248-B620-D756481DF26B}"/>
                  </a:ext>
                </a:extLst>
              </p:cNvPr>
              <p:cNvSpPr/>
              <p:nvPr/>
            </p:nvSpPr>
            <p:spPr>
              <a:xfrm>
                <a:off x="8028546" y="247887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0F0B951-C458-3E4F-AC80-83BA72DDDF17}"/>
                  </a:ext>
                </a:extLst>
              </p:cNvPr>
              <p:cNvSpPr/>
              <p:nvPr/>
            </p:nvSpPr>
            <p:spPr>
              <a:xfrm>
                <a:off x="8028546" y="296776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F20AAB2-B4CB-704C-A160-229D273B5A3C}"/>
                  </a:ext>
                </a:extLst>
              </p:cNvPr>
              <p:cNvSpPr/>
              <p:nvPr/>
            </p:nvSpPr>
            <p:spPr>
              <a:xfrm>
                <a:off x="8028545" y="345665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3167CC-5878-AB47-BF8F-B8B5B6E0A129}"/>
                  </a:ext>
                </a:extLst>
              </p:cNvPr>
              <p:cNvSpPr/>
              <p:nvPr/>
            </p:nvSpPr>
            <p:spPr>
              <a:xfrm>
                <a:off x="8026056" y="539187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BA390FC-3B9F-2F40-B147-8A3DF4574A86}"/>
                  </a:ext>
                </a:extLst>
              </p:cNvPr>
              <p:cNvGrpSpPr/>
              <p:nvPr/>
            </p:nvGrpSpPr>
            <p:grpSpPr>
              <a:xfrm>
                <a:off x="8243788" y="5004959"/>
                <a:ext cx="45732" cy="254848"/>
                <a:chOff x="9564611" y="2767584"/>
                <a:chExt cx="45732" cy="254848"/>
              </a:xfrm>
              <a:grpFill/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79C469F-AD1C-284F-81F6-3B80C3075BFE}"/>
                    </a:ext>
                  </a:extLst>
                </p:cNvPr>
                <p:cNvSpPr/>
                <p:nvPr/>
              </p:nvSpPr>
              <p:spPr>
                <a:xfrm>
                  <a:off x="9564624" y="276758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76586372-9A57-2F4A-B89B-7A7CB15B812F}"/>
                    </a:ext>
                  </a:extLst>
                </p:cNvPr>
                <p:cNvSpPr/>
                <p:nvPr/>
              </p:nvSpPr>
              <p:spPr>
                <a:xfrm>
                  <a:off x="9564624" y="2872433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699A353-C240-9D46-8F91-26A574065F61}"/>
                    </a:ext>
                  </a:extLst>
                </p:cNvPr>
                <p:cNvSpPr/>
                <p:nvPr/>
              </p:nvSpPr>
              <p:spPr>
                <a:xfrm>
                  <a:off x="9564611" y="297366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93251E6-0954-594A-A9E4-4659178D0C52}"/>
                  </a:ext>
                </a:extLst>
              </p:cNvPr>
              <p:cNvSpPr/>
              <p:nvPr/>
            </p:nvSpPr>
            <p:spPr>
              <a:xfrm>
                <a:off x="8028544" y="3934756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69542CD-30AE-E140-9A1E-A0744F4FB499}"/>
                  </a:ext>
                </a:extLst>
              </p:cNvPr>
              <p:cNvSpPr/>
              <p:nvPr/>
            </p:nvSpPr>
            <p:spPr>
              <a:xfrm>
                <a:off x="8028543" y="441409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E5E41D-FED6-5944-8E8D-4380D06879E5}"/>
                </a:ext>
              </a:extLst>
            </p:cNvPr>
            <p:cNvCxnSpPr>
              <a:stCxn id="57" idx="3"/>
              <a:endCxn id="39" idx="1"/>
            </p:cNvCxnSpPr>
            <p:nvPr/>
          </p:nvCxnSpPr>
          <p:spPr>
            <a:xfrm flipV="1">
              <a:off x="7337463" y="2230452"/>
              <a:ext cx="691084" cy="35331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DA23F4-9E1D-EE4C-897D-C95A67454D77}"/>
                </a:ext>
              </a:extLst>
            </p:cNvPr>
            <p:cNvCxnSpPr>
              <a:cxnSpLocks/>
              <a:stCxn id="55" idx="3"/>
              <a:endCxn id="42" idx="1"/>
            </p:cNvCxnSpPr>
            <p:nvPr/>
          </p:nvCxnSpPr>
          <p:spPr>
            <a:xfrm>
              <a:off x="7334629" y="3514987"/>
              <a:ext cx="693916" cy="182135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90C56-CA49-3243-BCB2-E263C1400191}"/>
                </a:ext>
              </a:extLst>
            </p:cNvPr>
            <p:cNvCxnSpPr>
              <a:cxnSpLocks/>
              <a:stCxn id="53" idx="3"/>
              <a:endCxn id="42" idx="1"/>
            </p:cNvCxnSpPr>
            <p:nvPr/>
          </p:nvCxnSpPr>
          <p:spPr>
            <a:xfrm flipV="1">
              <a:off x="7334629" y="3697122"/>
              <a:ext cx="693916" cy="749083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C8A2B8-6567-1144-AB45-5E9EA621C01C}"/>
                </a:ext>
              </a:extLst>
            </p:cNvPr>
            <p:cNvCxnSpPr>
              <a:cxnSpLocks/>
              <a:stCxn id="51" idx="3"/>
              <a:endCxn id="43" idx="1"/>
            </p:cNvCxnSpPr>
            <p:nvPr/>
          </p:nvCxnSpPr>
          <p:spPr>
            <a:xfrm>
              <a:off x="7334629" y="5367945"/>
              <a:ext cx="691427" cy="26440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8241E2-8DBC-1A48-B8DD-3E1AAC1FAF66}"/>
                </a:ext>
              </a:extLst>
            </p:cNvPr>
            <p:cNvGrpSpPr/>
            <p:nvPr/>
          </p:nvGrpSpPr>
          <p:grpSpPr>
            <a:xfrm>
              <a:off x="9185748" y="1989983"/>
              <a:ext cx="1870065" cy="480938"/>
              <a:chOff x="4947782" y="2602688"/>
              <a:chExt cx="1870065" cy="480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0990C8A-6AD8-8D40-AFF2-E41E3FAB747E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7AEE8C-E750-9841-AB16-639802D2396F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10CEFC-757A-254A-9AED-C913DF369D2F}"/>
                </a:ext>
              </a:extLst>
            </p:cNvPr>
            <p:cNvGrpSpPr/>
            <p:nvPr/>
          </p:nvGrpSpPr>
          <p:grpSpPr>
            <a:xfrm>
              <a:off x="9198934" y="3453599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86A193-D8FC-314D-82B9-F2569237B126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569E483-6CBD-ED41-A9AB-4F9FD7DE380A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8197F5C-B180-4D4C-89E9-90865802B4C5}"/>
                </a:ext>
              </a:extLst>
            </p:cNvPr>
            <p:cNvGrpSpPr/>
            <p:nvPr/>
          </p:nvGrpSpPr>
          <p:grpSpPr>
            <a:xfrm>
              <a:off x="9198934" y="4279948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F0AC5FE-91B9-3347-A0F4-ED40D4B4A123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F560C18-0026-4149-A595-B9C454A2CDBC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ECD579-137A-8142-B15D-AF92CB1650CB}"/>
                </a:ext>
              </a:extLst>
            </p:cNvPr>
            <p:cNvGrpSpPr/>
            <p:nvPr/>
          </p:nvGrpSpPr>
          <p:grpSpPr>
            <a:xfrm>
              <a:off x="9198934" y="5391877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E1111D-E476-8042-A105-B2F9C640CD4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1BAE33E-01D5-CB48-887F-BA7EE11B72F7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40F878-14E7-644E-BBD2-7C2A03E7FAEF}"/>
                </a:ext>
              </a:extLst>
            </p:cNvPr>
            <p:cNvCxnSpPr>
              <a:cxnSpLocks/>
              <a:stCxn id="39" idx="3"/>
              <a:endCxn id="37" idx="1"/>
            </p:cNvCxnSpPr>
            <p:nvPr/>
          </p:nvCxnSpPr>
          <p:spPr>
            <a:xfrm>
              <a:off x="8494664" y="2230452"/>
              <a:ext cx="691084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8FA315B-7C90-D449-B394-EB433604AC01}"/>
                </a:ext>
              </a:extLst>
            </p:cNvPr>
            <p:cNvCxnSpPr>
              <a:cxnSpLocks/>
              <a:stCxn id="43" idx="3"/>
              <a:endCxn id="31" idx="1"/>
            </p:cNvCxnSpPr>
            <p:nvPr/>
          </p:nvCxnSpPr>
          <p:spPr>
            <a:xfrm>
              <a:off x="8492173" y="5632346"/>
              <a:ext cx="706761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302618-CE4C-0742-9BE2-9E076500E513}"/>
                </a:ext>
              </a:extLst>
            </p:cNvPr>
            <p:cNvCxnSpPr>
              <a:cxnSpLocks/>
              <a:stCxn id="42" idx="3"/>
              <a:endCxn id="35" idx="1"/>
            </p:cNvCxnSpPr>
            <p:nvPr/>
          </p:nvCxnSpPr>
          <p:spPr>
            <a:xfrm flipV="1">
              <a:off x="8494662" y="3694068"/>
              <a:ext cx="704272" cy="305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4617C47-5F78-6147-BB4A-877B9D488696}"/>
                </a:ext>
              </a:extLst>
            </p:cNvPr>
            <p:cNvCxnSpPr>
              <a:cxnSpLocks/>
              <a:stCxn id="35" idx="2"/>
              <a:endCxn id="33" idx="0"/>
            </p:cNvCxnSpPr>
            <p:nvPr/>
          </p:nvCxnSpPr>
          <p:spPr>
            <a:xfrm>
              <a:off x="9901013" y="3934537"/>
              <a:ext cx="0" cy="34541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203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6446D-CB01-C74A-8C3B-471EB060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Hash?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824F05-4930-42B4-86BD-7629AAB83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Is it a food?</a:t>
            </a:r>
          </a:p>
          <a:p>
            <a:pPr lvl="1"/>
            <a:r>
              <a:rPr lang="en-US" sz="1600" dirty="0"/>
              <a:t>Yes.</a:t>
            </a:r>
          </a:p>
          <a:p>
            <a:r>
              <a:rPr lang="en-US" sz="2000" dirty="0"/>
              <a:t>But for us, it means chopping things up and mixing them around.</a:t>
            </a:r>
          </a:p>
          <a:p>
            <a:pPr lvl="1"/>
            <a:r>
              <a:rPr lang="en-US" sz="1600" dirty="0"/>
              <a:t>Yes, like the food.</a:t>
            </a:r>
            <a:endParaRPr lang="en-US" sz="2000" dirty="0"/>
          </a:p>
          <a:p>
            <a:r>
              <a:rPr lang="en-US" sz="2000" dirty="0"/>
              <a:t>We take a key (a string) and make a number from it.</a:t>
            </a:r>
          </a:p>
          <a:p>
            <a:r>
              <a:rPr lang="en-US" sz="2000" dirty="0"/>
              <a:t>The resulting number should be </a:t>
            </a:r>
            <a:r>
              <a:rPr lang="en-US" sz="2000" i="1" dirty="0"/>
              <a:t>uniformly distributed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57DC6B9-B4F1-6445-BD78-A50AA1908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r="-1" b="5348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7FE20-B7DB-0D49-9ECA-DB9327BE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1CFFBF-ACF1-C646-8189-5B7ABAAA7A65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5 March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785E-52A3-7743-A4B8-6FE5025D2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305C3-E8AC-C246-9CCE-1CBBF4D5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85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Performance analysis of Chaining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22422" y="2638043"/>
                <a:ext cx="4114800" cy="3415623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Number of slots in hash table 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Number of keys to be inserted in hash table</a:t>
                </a: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Load factor </a:t>
                </a:r>
                <a14:m>
                  <m:oMath xmlns:m="http://schemas.openxmlformats.org/officeDocument/2006/math">
                    <m:r>
                      <a:rPr lang="en-US" sz="1800" i="1" spc="-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Expected time to search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 + </m:t>
                    </m:r>
                    <m:r>
                      <a:rPr lang="en-US" sz="18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Expected time to insert/delete =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 + </m:t>
                    </m:r>
                    <m:r>
                      <a:rPr lang="en-US" sz="1800" i="1" spc="-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l-G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lvl="1" indent="-228600">
                  <a:spcBef>
                    <a:spcPts val="1001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 complexity of search insert and delete 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</a:t>
                </a:r>
                <a:r>
                  <a:rPr lang="el-GR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(1).</m:t>
                    </m:r>
                  </m:oMath>
                </a14:m>
                <a:endParaRPr lang="en-US" sz="1700" spc="-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EB6E219-6A36-9942-8259-111FEC7A1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22422" y="2638043"/>
                <a:ext cx="4114800" cy="3415623"/>
              </a:xfrm>
              <a:blipFill>
                <a:blip r:embed="rId2"/>
                <a:stretch>
                  <a:fillRect t="-2222" r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70463-CF53-D847-B45C-1E18DC40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7289BBB-FD10-6D4F-8B18-0D8FB9B4279E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8F805-89A7-744C-BFE0-A31F5B25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  <a:endParaRPr lang="en-US" kern="1200" dirty="0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32922-CAA7-0346-A06E-DFC24988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E02D0D1-3D31-AF4B-A010-85F9840F0B33}"/>
              </a:ext>
            </a:extLst>
          </p:cNvPr>
          <p:cNvGrpSpPr/>
          <p:nvPr/>
        </p:nvGrpSpPr>
        <p:grpSpPr>
          <a:xfrm>
            <a:off x="5749365" y="1075053"/>
            <a:ext cx="5604435" cy="4707894"/>
            <a:chOff x="5464564" y="1164921"/>
            <a:chExt cx="5604435" cy="47078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5BD13F-DCBA-BF4C-9300-18DF344905C6}"/>
                </a:ext>
              </a:extLst>
            </p:cNvPr>
            <p:cNvSpPr txBox="1"/>
            <p:nvPr/>
          </p:nvSpPr>
          <p:spPr>
            <a:xfrm>
              <a:off x="5962390" y="1164921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Keys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7BCC9C-56CD-E84D-AF7B-FF1175097DBF}"/>
                </a:ext>
              </a:extLst>
            </p:cNvPr>
            <p:cNvSpPr txBox="1"/>
            <p:nvPr/>
          </p:nvSpPr>
          <p:spPr>
            <a:xfrm>
              <a:off x="7854510" y="1174142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Slots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AE64A-3AE8-3946-A1ED-3A3D9FFD6E0E}"/>
                </a:ext>
              </a:extLst>
            </p:cNvPr>
            <p:cNvSpPr txBox="1"/>
            <p:nvPr/>
          </p:nvSpPr>
          <p:spPr>
            <a:xfrm>
              <a:off x="9249733" y="1190739"/>
              <a:ext cx="167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E61C51-5678-904E-AD52-2D91158AB458}"/>
                </a:ext>
              </a:extLst>
            </p:cNvPr>
            <p:cNvGrpSpPr/>
            <p:nvPr/>
          </p:nvGrpSpPr>
          <p:grpSpPr>
            <a:xfrm>
              <a:off x="5467398" y="2343300"/>
              <a:ext cx="1870065" cy="480938"/>
              <a:chOff x="4947782" y="2602688"/>
              <a:chExt cx="1870065" cy="4809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33E635-66DF-AB48-A9AE-0B82C702B7A5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2243AF-BD26-A54A-9D87-67BDD532F89D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D8A5AF-FC83-8940-BC2B-0FCC1ED88121}"/>
                </a:ext>
              </a:extLst>
            </p:cNvPr>
            <p:cNvGrpSpPr/>
            <p:nvPr/>
          </p:nvGrpSpPr>
          <p:grpSpPr>
            <a:xfrm>
              <a:off x="5464564" y="3274518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1D080D-D844-6E48-9609-708BC7347D0E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F492677-B9BD-DB4F-AEB6-4A99B624DBF4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DFBFFC-DD22-AD40-95EE-680768C41039}"/>
                </a:ext>
              </a:extLst>
            </p:cNvPr>
            <p:cNvGrpSpPr/>
            <p:nvPr/>
          </p:nvGrpSpPr>
          <p:grpSpPr>
            <a:xfrm>
              <a:off x="5464564" y="4205736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F0B2AFD-A073-754B-853B-D7ED18218B09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584F4AB-857F-E24F-B1D8-D4E8B93454EB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35B8D6-1E31-BB4F-89FC-D0F7A957699C}"/>
                </a:ext>
              </a:extLst>
            </p:cNvPr>
            <p:cNvGrpSpPr/>
            <p:nvPr/>
          </p:nvGrpSpPr>
          <p:grpSpPr>
            <a:xfrm>
              <a:off x="5464564" y="5127476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E18E14-7388-2D40-BB6F-D6D6654AED50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357487-3490-A740-B133-F05D9BE40642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6232346-6863-2543-BFE6-05E5A75183E1}"/>
                </a:ext>
              </a:extLst>
            </p:cNvPr>
            <p:cNvGrpSpPr/>
            <p:nvPr/>
          </p:nvGrpSpPr>
          <p:grpSpPr>
            <a:xfrm>
              <a:off x="8026056" y="1989983"/>
              <a:ext cx="468608" cy="3882832"/>
              <a:chOff x="8026056" y="1989983"/>
              <a:chExt cx="468608" cy="3882832"/>
            </a:xfrm>
            <a:noFill/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1A7A9F1-75F8-884F-A7E6-7F6DD2657784}"/>
                  </a:ext>
                </a:extLst>
              </p:cNvPr>
              <p:cNvSpPr/>
              <p:nvPr/>
            </p:nvSpPr>
            <p:spPr>
              <a:xfrm>
                <a:off x="8028547" y="198998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E36164-1EDA-3F4C-9CCC-621FB4B5A7B5}"/>
                  </a:ext>
                </a:extLst>
              </p:cNvPr>
              <p:cNvSpPr/>
              <p:nvPr/>
            </p:nvSpPr>
            <p:spPr>
              <a:xfrm>
                <a:off x="8028546" y="247887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88EB193-0406-4D47-91C7-B39D2B1A248C}"/>
                  </a:ext>
                </a:extLst>
              </p:cNvPr>
              <p:cNvSpPr/>
              <p:nvPr/>
            </p:nvSpPr>
            <p:spPr>
              <a:xfrm>
                <a:off x="8028546" y="296776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07DC51-1DCC-C843-B567-77E6C253555A}"/>
                  </a:ext>
                </a:extLst>
              </p:cNvPr>
              <p:cNvSpPr/>
              <p:nvPr/>
            </p:nvSpPr>
            <p:spPr>
              <a:xfrm>
                <a:off x="8028545" y="3456653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B1211A-DCBB-6A4C-9E9F-2F88E3EF2EA7}"/>
                  </a:ext>
                </a:extLst>
              </p:cNvPr>
              <p:cNvSpPr/>
              <p:nvPr/>
            </p:nvSpPr>
            <p:spPr>
              <a:xfrm>
                <a:off x="8026056" y="539187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E3126DC-A488-764D-81F7-A98A70A5BD5A}"/>
                  </a:ext>
                </a:extLst>
              </p:cNvPr>
              <p:cNvGrpSpPr/>
              <p:nvPr/>
            </p:nvGrpSpPr>
            <p:grpSpPr>
              <a:xfrm>
                <a:off x="8243788" y="5004959"/>
                <a:ext cx="45732" cy="254848"/>
                <a:chOff x="9564611" y="2767584"/>
                <a:chExt cx="45732" cy="254848"/>
              </a:xfrm>
              <a:grpFill/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57EE2B6-257C-C34E-88E3-805FE5F92342}"/>
                    </a:ext>
                  </a:extLst>
                </p:cNvPr>
                <p:cNvSpPr/>
                <p:nvPr/>
              </p:nvSpPr>
              <p:spPr>
                <a:xfrm>
                  <a:off x="9564624" y="276758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5253D73-4534-AB41-89ED-79CBDEE002C6}"/>
                    </a:ext>
                  </a:extLst>
                </p:cNvPr>
                <p:cNvSpPr/>
                <p:nvPr/>
              </p:nvSpPr>
              <p:spPr>
                <a:xfrm>
                  <a:off x="9564624" y="2872433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EDDE6-04F4-6B4D-AEED-255ED8E0C36E}"/>
                    </a:ext>
                  </a:extLst>
                </p:cNvPr>
                <p:cNvSpPr/>
                <p:nvPr/>
              </p:nvSpPr>
              <p:spPr>
                <a:xfrm>
                  <a:off x="9564611" y="2973664"/>
                  <a:ext cx="45719" cy="48768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E143ADB-1DE7-6D47-BF43-61407B6EAC0D}"/>
                  </a:ext>
                </a:extLst>
              </p:cNvPr>
              <p:cNvSpPr/>
              <p:nvPr/>
            </p:nvSpPr>
            <p:spPr>
              <a:xfrm>
                <a:off x="8028544" y="3934756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5E3011-28BD-1541-8726-7EBCD0399275}"/>
                  </a:ext>
                </a:extLst>
              </p:cNvPr>
              <p:cNvSpPr/>
              <p:nvPr/>
            </p:nvSpPr>
            <p:spPr>
              <a:xfrm>
                <a:off x="8028543" y="4414097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8DD390D-B7BF-634F-8207-2D2A1E58297F}"/>
                </a:ext>
              </a:extLst>
            </p:cNvPr>
            <p:cNvCxnSpPr>
              <a:stCxn id="17" idx="3"/>
              <a:endCxn id="30" idx="1"/>
            </p:cNvCxnSpPr>
            <p:nvPr/>
          </p:nvCxnSpPr>
          <p:spPr>
            <a:xfrm flipV="1">
              <a:off x="7337463" y="2230452"/>
              <a:ext cx="691084" cy="353317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EC04C8F-CA6F-6F44-8556-9C25ECF36C11}"/>
                </a:ext>
              </a:extLst>
            </p:cNvPr>
            <p:cNvCxnSpPr>
              <a:cxnSpLocks/>
              <a:stCxn id="23" idx="3"/>
              <a:endCxn id="33" idx="1"/>
            </p:cNvCxnSpPr>
            <p:nvPr/>
          </p:nvCxnSpPr>
          <p:spPr>
            <a:xfrm>
              <a:off x="7334629" y="3514987"/>
              <a:ext cx="693916" cy="182135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822313B-83B2-FD4B-9FAC-EEFE4C5D65EA}"/>
                </a:ext>
              </a:extLst>
            </p:cNvPr>
            <p:cNvCxnSpPr>
              <a:cxnSpLocks/>
              <a:stCxn id="26" idx="3"/>
              <a:endCxn id="33" idx="1"/>
            </p:cNvCxnSpPr>
            <p:nvPr/>
          </p:nvCxnSpPr>
          <p:spPr>
            <a:xfrm flipV="1">
              <a:off x="7334629" y="3697122"/>
              <a:ext cx="693916" cy="749083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B80B0AA-EA88-B045-9316-5919A035AF5C}"/>
                </a:ext>
              </a:extLst>
            </p:cNvPr>
            <p:cNvCxnSpPr>
              <a:cxnSpLocks/>
              <a:stCxn id="29" idx="3"/>
              <a:endCxn id="36" idx="1"/>
            </p:cNvCxnSpPr>
            <p:nvPr/>
          </p:nvCxnSpPr>
          <p:spPr>
            <a:xfrm>
              <a:off x="7334629" y="5367945"/>
              <a:ext cx="691427" cy="26440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ECAC00E-5D3C-E148-9A54-6E11D9906F86}"/>
                </a:ext>
              </a:extLst>
            </p:cNvPr>
            <p:cNvGrpSpPr/>
            <p:nvPr/>
          </p:nvGrpSpPr>
          <p:grpSpPr>
            <a:xfrm>
              <a:off x="9185748" y="1989983"/>
              <a:ext cx="1870065" cy="480938"/>
              <a:chOff x="4947782" y="2602688"/>
              <a:chExt cx="1870065" cy="48093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D4B10E-BC1C-634E-88F6-21EC2AB5EF97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0C785F-B45F-094B-9C07-C8B380B2D1DD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solidFill>
                <a:schemeClr val="accent4"/>
              </a:solidFill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50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12345EB-BB47-DB41-AEAC-4D447D0AC616}"/>
                </a:ext>
              </a:extLst>
            </p:cNvPr>
            <p:cNvGrpSpPr/>
            <p:nvPr/>
          </p:nvGrpSpPr>
          <p:grpSpPr>
            <a:xfrm>
              <a:off x="9198934" y="3453599"/>
              <a:ext cx="1870065" cy="480938"/>
              <a:chOff x="4947782" y="2602688"/>
              <a:chExt cx="1870065" cy="480938"/>
            </a:xfrm>
            <a:solidFill>
              <a:srgbClr val="92D050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ECD8037-59B0-6642-B81E-242C5845BCB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banana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84BBFE-515F-6548-BF08-6823388F8387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E7D8CD-A8E4-C24E-83F2-C5D8CBD9FF32}"/>
                </a:ext>
              </a:extLst>
            </p:cNvPr>
            <p:cNvGrpSpPr/>
            <p:nvPr/>
          </p:nvGrpSpPr>
          <p:grpSpPr>
            <a:xfrm>
              <a:off x="9198934" y="4279948"/>
              <a:ext cx="1870065" cy="480938"/>
              <a:chOff x="4947782" y="2602688"/>
              <a:chExt cx="1870065" cy="480938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16B625E-2249-F440-9521-E82DD625F813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cranberry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A75C55D-968A-6E41-9E93-019A48CFFB3F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17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6923FEF-B5FA-AC4E-BE51-4FC4672F6328}"/>
                </a:ext>
              </a:extLst>
            </p:cNvPr>
            <p:cNvGrpSpPr/>
            <p:nvPr/>
          </p:nvGrpSpPr>
          <p:grpSpPr>
            <a:xfrm>
              <a:off x="9198934" y="5391877"/>
              <a:ext cx="1870065" cy="480938"/>
              <a:chOff x="4947782" y="2602688"/>
              <a:chExt cx="1870065" cy="480938"/>
            </a:xfrm>
            <a:solidFill>
              <a:srgbClr val="FF0000"/>
            </a:solidFill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6AEE50F-5F76-1149-83D6-A68BA2ED09BA}"/>
                  </a:ext>
                </a:extLst>
              </p:cNvPr>
              <p:cNvSpPr/>
              <p:nvPr/>
            </p:nvSpPr>
            <p:spPr>
              <a:xfrm>
                <a:off x="4947782" y="2602688"/>
                <a:ext cx="1404158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dragonfruit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A113FF0-426F-0C44-9AFC-59B714777214}"/>
                  </a:ext>
                </a:extLst>
              </p:cNvPr>
              <p:cNvSpPr/>
              <p:nvPr/>
            </p:nvSpPr>
            <p:spPr>
              <a:xfrm>
                <a:off x="6351730" y="2602688"/>
                <a:ext cx="466117" cy="480938"/>
              </a:xfrm>
              <a:prstGeom prst="rect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32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7A8ADD9-497A-DE4C-8FEB-F8A9078ECDB3}"/>
                </a:ext>
              </a:extLst>
            </p:cNvPr>
            <p:cNvCxnSpPr>
              <a:cxnSpLocks/>
              <a:stCxn id="30" idx="3"/>
              <a:endCxn id="61" idx="1"/>
            </p:cNvCxnSpPr>
            <p:nvPr/>
          </p:nvCxnSpPr>
          <p:spPr>
            <a:xfrm>
              <a:off x="8494664" y="2230452"/>
              <a:ext cx="691084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7E14499-6D68-6445-8460-F0D633C875AB}"/>
                </a:ext>
              </a:extLst>
            </p:cNvPr>
            <p:cNvCxnSpPr>
              <a:cxnSpLocks/>
              <a:stCxn id="36" idx="3"/>
              <a:endCxn id="73" idx="1"/>
            </p:cNvCxnSpPr>
            <p:nvPr/>
          </p:nvCxnSpPr>
          <p:spPr>
            <a:xfrm>
              <a:off x="8492173" y="5632346"/>
              <a:ext cx="706761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3D4C71F-A38F-5E43-8ED3-868B90E88005}"/>
                </a:ext>
              </a:extLst>
            </p:cNvPr>
            <p:cNvCxnSpPr>
              <a:cxnSpLocks/>
              <a:stCxn id="33" idx="3"/>
              <a:endCxn id="64" idx="1"/>
            </p:cNvCxnSpPr>
            <p:nvPr/>
          </p:nvCxnSpPr>
          <p:spPr>
            <a:xfrm flipV="1">
              <a:off x="8494662" y="3694068"/>
              <a:ext cx="704272" cy="305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7F20DDE-569B-7649-B18D-18C24A0E30DB}"/>
                </a:ext>
              </a:extLst>
            </p:cNvPr>
            <p:cNvCxnSpPr>
              <a:cxnSpLocks/>
              <a:stCxn id="64" idx="2"/>
              <a:endCxn id="67" idx="0"/>
            </p:cNvCxnSpPr>
            <p:nvPr/>
          </p:nvCxnSpPr>
          <p:spPr>
            <a:xfrm>
              <a:off x="9901013" y="3934537"/>
              <a:ext cx="0" cy="34541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070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960028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FA64B84-CE2D-4179-B018-A71AC174C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59632" cy="6858000"/>
          </a:xfrm>
          <a:custGeom>
            <a:avLst/>
            <a:gdLst>
              <a:gd name="connsiteX0" fmla="*/ 0 w 3459632"/>
              <a:gd name="connsiteY0" fmla="*/ 0 h 6858000"/>
              <a:gd name="connsiteX1" fmla="*/ 283478 w 3459632"/>
              <a:gd name="connsiteY1" fmla="*/ 0 h 6858000"/>
              <a:gd name="connsiteX2" fmla="*/ 3459632 w 3459632"/>
              <a:gd name="connsiteY2" fmla="*/ 6858000 h 6858000"/>
              <a:gd name="connsiteX3" fmla="*/ 0 w 3459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9632" h="6858000">
                <a:moveTo>
                  <a:pt x="0" y="0"/>
                </a:moveTo>
                <a:lnTo>
                  <a:pt x="283478" y="0"/>
                </a:lnTo>
                <a:lnTo>
                  <a:pt x="3459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465" y="462714"/>
            <a:ext cx="79490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 Addressing </a:t>
            </a:r>
            <a:r>
              <a:rPr lang="en-US" sz="4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Chaining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795A2E2-224B-4FA0-B323-9E61AD306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002" y="1870075"/>
            <a:ext cx="9612178" cy="595651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84" y="1706479"/>
            <a:ext cx="10908632" cy="4340632"/>
          </a:xfrm>
        </p:spPr>
        <p:txBody>
          <a:bodyPr vert="horz" lIns="91440" tIns="45720" rIns="91440" bIns="45720" rtlCol="0">
            <a:normAutofit/>
          </a:bodyPr>
          <a:lstStyle/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Open addressing is computationally intense compared to chaining.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Dynamic nature: in chaining hash table is never filled up as we can add more elements to the chain.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Chaining is less sensitive to load factor and hash function.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Cache Performance: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Chaining: bad as keys are stored using linked list.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Open Addressing: good as everything stored in the same table.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Space: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Chaining uses extra space for links and parts of the hash table is never used.</a:t>
            </a: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FFFF"/>
                </a:solidFill>
              </a:rPr>
              <a:t>No links in open addressing and a slot can be used even if an input isn’t mapped to it.</a:t>
            </a:r>
          </a:p>
          <a:p>
            <a:pPr marL="1143000" lvl="2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100" spc="-1" dirty="0">
              <a:solidFill>
                <a:srgbClr val="FFFFFF"/>
              </a:solidFill>
            </a:endParaRPr>
          </a:p>
          <a:p>
            <a:pPr marL="1600200" lvl="3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900" spc="-1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A15B-DDCD-E44F-BCBE-6E688651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5A34B0B-06CD-4046-B5BC-A0A991A51FD7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5 March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7B774-F949-A042-A185-B08950E6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6CF9CE-8975-F346-9443-DB883455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9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A Hash Table ADT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 simple hash table interface.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Each hash table item contains a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 can: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Find the values of keys.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Insert new key-value pairs.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keys.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find, insert, and remove operations will use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linear probing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Find can fail if the specified key isn’t there.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Insert can fail if the hash table is full.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Remove can fail if the specified key isn’t there.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F91F960-D72B-2640-85A9-CB62D7246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809" y="484632"/>
            <a:ext cx="4500628" cy="573328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4471BBA-1929-3549-8C92-BE966CD7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CBE9C9E-B123-F246-B3AF-0BA18BBB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116498D-AAB0-5C4B-B376-07C19FCEFF93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5 March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B694559-5089-D94F-AE19-1EFEB7D1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Finding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2377F7-CC4E-5240-BA28-888DB816EC89}" type="datetime3">
              <a:rPr lang="en-US" sz="1000" smtClean="0">
                <a:solidFill>
                  <a:schemeClr val="bg1">
                    <a:alpha val="60000"/>
                  </a:schemeClr>
                </a:solidFill>
              </a:rPr>
              <a:t>5 March 2023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30E6-1414-0E4F-8C4D-A6D6B74A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Given a key, pass back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Start searching from the key’s hash index.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1215ACAF-B692-4444-A75A-2BE52E1E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43198"/>
            <a:ext cx="5260976" cy="39325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2023 Darrell Long </a:t>
            </a:r>
          </a:p>
        </p:txBody>
      </p:sp>
    </p:spTree>
    <p:extLst>
      <p:ext uri="{BB962C8B-B14F-4D97-AF65-F5344CB8AC3E}">
        <p14:creationId xmlns:p14="http://schemas.microsoft.com/office/powerpoint/2010/main" val="428525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Inserting new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B93466-4561-4140-B686-333DA150404A}" type="datetime3">
              <a:rPr lang="en-US" sz="1000" smtClean="0">
                <a:solidFill>
                  <a:schemeClr val="bg1">
                    <a:alpha val="60000"/>
                  </a:schemeClr>
                </a:solidFill>
              </a:rPr>
              <a:t>5 March 2023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Insert a new key and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Try inserting at the key’s hash index.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Move to next index if occupied.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Fail if the table is full.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535180-B322-D440-A88E-D5DCC4745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66791"/>
            <a:ext cx="5260976" cy="348539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2023 Darrell Long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2C7B2C5-547A-A94B-97DF-729B469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8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D63EF-38C4-B849-9632-443F186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Removing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3396-D8A8-FF40-8870-3B5B05EF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EB873E-1B70-FF49-89AD-59836D8D2AA9}" type="datetime3">
              <a:rPr lang="en-US" sz="1000" smtClean="0">
                <a:solidFill>
                  <a:schemeClr val="bg1">
                    <a:alpha val="60000"/>
                  </a:schemeClr>
                </a:solidFill>
              </a:rPr>
              <a:t>5 March 2023</a:t>
            </a:fld>
            <a:endParaRPr lang="en-US" sz="10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52328-A268-429A-BC2B-22F5F6CA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Remove a key and pass back its value.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Maintain a count: we need to know if we’ve gone through the whole table!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Try removing at the key’s hash index.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Move to next index if the key doesn’t match.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Why return the value?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To save amount of work needed.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The alternative is to find then remove.</a:t>
            </a:r>
          </a:p>
          <a:p>
            <a:pPr lvl="1"/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660FD5C-C66F-3846-8290-F8B2586C9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23" y="1429488"/>
            <a:ext cx="5210527" cy="396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A19BE-4C24-C842-88D7-1D01F251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bg1">
                    <a:alpha val="60000"/>
                  </a:schemeClr>
                </a:solidFill>
              </a:rPr>
              <a:t>© 2023 Darrell Long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506830-87DC-6C4F-AA75-CFC0F673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8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91548C9-AAED-C641-A094-8C82436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Bloom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EBE046A-4E20-8A41-8CE8-1F1912AC9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A data structure designed to tell you whether an element is present in a set.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Internally structured like a bit array.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Two operations: Add and Search/Query.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Assume bloom filter on the right has </a:t>
                </a:r>
                <a14:m>
                  <m:oMath xmlns:m="http://schemas.openxmlformats.org/officeDocument/2006/math">
                    <m:r>
                      <a:rPr lang="en-US" sz="1700" i="1" spc="-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700" i="1" spc="-1">
                        <a:latin typeface="Cambria Math" panose="02040503050406030204" pitchFamily="18" charset="0"/>
                      </a:rPr>
                      <m:t>=3 </m:t>
                    </m:r>
                  </m:oMath>
                </a14:m>
                <a:r>
                  <a:rPr lang="en-US" sz="1700" spc="-1" dirty="0"/>
                  <a:t>hash functions: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 spc="-1" dirty="0"/>
                  <a:t>Pass elements {x, y, z} through 3 hash functions and set the corresponding bits in the bloom filter.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1700" spc="-1" dirty="0"/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EBE046A-4E20-8A41-8CE8-1F1912AC9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" y="2638043"/>
                <a:ext cx="3363974" cy="3415623"/>
              </a:xfrm>
              <a:prstGeom prst="rect">
                <a:avLst/>
              </a:prstGeom>
              <a:blipFill>
                <a:blip r:embed="rId2"/>
                <a:stretch>
                  <a:fillRect t="-1429" r="-907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4CF41C29-F407-3948-B962-AEE5D10B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B599-2740-B842-9882-597E1968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C2D1995-6D05-974F-BC10-6B4816FEE2D7}" type="datetime3">
              <a:rPr lang="en-US" smtClean="0"/>
              <a:t>5 March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41547-B3C8-8848-867A-4293F96D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Placeholder 6">
                <a:extLst>
                  <a:ext uri="{FF2B5EF4-FFF2-40B4-BE49-F238E27FC236}">
                    <a16:creationId xmlns:a16="http://schemas.microsoft.com/office/drawing/2014/main" id="{D444E8BD-3152-C045-B12B-CC007641D66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297763" y="964459"/>
                <a:ext cx="6016910" cy="365125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 marL="228600" lvl="1"/>
                <a:r>
                  <a:rPr lang="en-US" sz="2000" spc="-1" dirty="0">
                    <a:solidFill>
                      <a:schemeClr val="bg1"/>
                    </a:solidFill>
                  </a:rPr>
                  <a:t>Assume that the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hash functions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 Placeholder 6">
                <a:extLst>
                  <a:ext uri="{FF2B5EF4-FFF2-40B4-BE49-F238E27FC236}">
                    <a16:creationId xmlns:a16="http://schemas.microsoft.com/office/drawing/2014/main" id="{D444E8BD-3152-C045-B12B-CC007641D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297763" y="964459"/>
                <a:ext cx="6016910" cy="365125"/>
              </a:xfrm>
              <a:blipFill>
                <a:blip r:embed="rId4"/>
                <a:stretch>
                  <a:fillRect t="-2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14:cNvPr>
              <p14:cNvContentPartPr/>
              <p14:nvPr/>
            </p14:nvContentPartPr>
            <p14:xfrm>
              <a:off x="6676586" y="3640592"/>
              <a:ext cx="2391840" cy="795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3586" y="3577592"/>
                <a:ext cx="2517480" cy="9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78B4F1-F229-CA4D-8E09-9F50FA6BD486}"/>
              </a:ext>
            </a:extLst>
          </p:cNvPr>
          <p:cNvGrpSpPr/>
          <p:nvPr/>
        </p:nvGrpSpPr>
        <p:grpSpPr>
          <a:xfrm>
            <a:off x="8688626" y="3624392"/>
            <a:ext cx="2205360" cy="360720"/>
            <a:chOff x="8688626" y="3624392"/>
            <a:chExt cx="2205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17C4F9-2E22-3847-8B34-573F1F86C3FD}"/>
                    </a:ext>
                  </a:extLst>
                </p14:cNvPr>
                <p14:cNvContentPartPr/>
                <p14:nvPr/>
              </p14:nvContentPartPr>
              <p14:xfrm>
                <a:off x="8688626" y="3645992"/>
                <a:ext cx="1767960" cy="33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CCFA54-A35C-1245-AD51-83DE3BC709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25626" y="3583352"/>
                  <a:ext cx="1893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59A56A-ED36-454E-A3AE-80BD1E931CBE}"/>
                    </a:ext>
                  </a:extLst>
                </p14:cNvPr>
                <p14:cNvContentPartPr/>
                <p14:nvPr/>
              </p14:nvContentPartPr>
              <p14:xfrm>
                <a:off x="10018826" y="362691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CF56F7-7B4A-CA4A-9358-479EB0B5D85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55826" y="35642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0BC12-B513-3943-B15F-845B4E6EA8D0}"/>
                    </a:ext>
                  </a:extLst>
                </p14:cNvPr>
                <p14:cNvContentPartPr/>
                <p14:nvPr/>
              </p14:nvContentPartPr>
              <p14:xfrm>
                <a:off x="10544786" y="3742472"/>
                <a:ext cx="34920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12300C-59D2-1146-B420-D09A2B7363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82146" y="3679472"/>
                  <a:ext cx="474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083AC-7909-B84D-9D83-BEB6655714DB}"/>
                    </a:ext>
                  </a:extLst>
                </p14:cNvPr>
                <p14:cNvContentPartPr/>
                <p14:nvPr/>
              </p14:nvContentPartPr>
              <p14:xfrm>
                <a:off x="10544426" y="3624392"/>
                <a:ext cx="16740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9A7576-1BC9-A44A-A00B-6D8901EA81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81426" y="3561752"/>
                  <a:ext cx="29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3EC63-939F-2B44-BA35-859324B63D3C}"/>
                    </a:ext>
                  </a:extLst>
                </p14:cNvPr>
                <p14:cNvContentPartPr/>
                <p14:nvPr/>
              </p14:nvContentPartPr>
              <p14:xfrm>
                <a:off x="10708586" y="362439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95C525-415D-A045-B031-49FDB5F9C39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45946" y="35617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6">
                <a:extLst>
                  <a:ext uri="{FF2B5EF4-FFF2-40B4-BE49-F238E27FC236}">
                    <a16:creationId xmlns:a16="http://schemas.microsoft.com/office/drawing/2014/main" id="{0BAB777E-7D8A-B943-BD17-109C6A19A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4945" y="4038572"/>
                <a:ext cx="6016910" cy="22502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b="0" spc="-1" dirty="0">
                    <a:solidFill>
                      <a:schemeClr val="bg1"/>
                    </a:solidFill>
                  </a:rPr>
                  <a:t> sets bits 1, 5 and  13.</a:t>
                </a:r>
              </a:p>
              <a:p>
                <a:pPr marL="228600" lvl="1"/>
                <a:r>
                  <a:rPr lang="en-US" sz="2000" b="0" spc="-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4, 11 and  16.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pc="-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pc="-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3, 5 and  11.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  <a:cs typeface="Calibri" panose="020F0502020204030204" pitchFamily="34" charset="0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 Placeholder 6">
                <a:extLst>
                  <a:ext uri="{FF2B5EF4-FFF2-40B4-BE49-F238E27FC236}">
                    <a16:creationId xmlns:a16="http://schemas.microsoft.com/office/drawing/2014/main" id="{0BAB777E-7D8A-B943-BD17-109C6A19A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945" y="4038572"/>
                <a:ext cx="6016910" cy="2250276"/>
              </a:xfrm>
              <a:prstGeom prst="rect">
                <a:avLst/>
              </a:prstGeom>
              <a:blipFill>
                <a:blip r:embed="rId16"/>
                <a:stretch>
                  <a:fillRect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04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D17AC3F-D75C-9E4E-B5B5-7509DEE23F6F}"/>
              </a:ext>
            </a:extLst>
          </p:cNvPr>
          <p:cNvSpPr txBox="1">
            <a:spLocks/>
          </p:cNvSpPr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Bloom Filters?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5398F5-6D90-5A4E-8886-47BE0C1B4185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5 March 2023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6A0EC1-E87E-2743-AE0E-E33F5544E8A8}"/>
              </a:ext>
            </a:extLst>
          </p:cNvPr>
          <p:cNvSpPr txBox="1">
            <a:spLocks/>
          </p:cNvSpPr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Developed by Burton Howard Bloom in 1970.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Bloom filters are fast and memory efficient.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Called filters: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Used as a first pass to filter out segments of datasets that do not match a query.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latin typeface="Calibri" panose="020F0502020204030204" pitchFamily="34" charset="0"/>
                <a:cs typeface="Calibri" panose="020F0502020204030204" pitchFamily="34" charset="0"/>
              </a:rPr>
              <a:t>Related to hash tables: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Can be used to efficiently check if a key exists in the hash table.</a:t>
            </a:r>
          </a:p>
          <a:p>
            <a:pPr marL="228600" lvl="1"/>
            <a:endParaRPr lang="en-US" sz="22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433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F91548C9-AAED-C641-A094-8C82436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False Positives</a:t>
            </a:r>
          </a:p>
        </p:txBody>
      </p:sp>
      <p:pic>
        <p:nvPicPr>
          <p:cNvPr id="12" name="Picture 11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4CF41C29-F407-3948-B962-AEE5D10B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223428"/>
            <a:ext cx="6250769" cy="225027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B599-2740-B842-9882-597E1968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255758C-899C-F241-9902-3FEBBC4CE107}" type="datetime3">
              <a:rPr lang="en-US" smtClean="0"/>
              <a:t>5 March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41547-B3C8-8848-867A-4293F96D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/>
              <a:pPr defTabSz="914400">
                <a:spcAft>
                  <a:spcPts val="600"/>
                </a:spcAft>
              </a:pPr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14:cNvPr>
              <p14:cNvContentPartPr/>
              <p14:nvPr/>
            </p14:nvContentPartPr>
            <p14:xfrm>
              <a:off x="6676586" y="3640592"/>
              <a:ext cx="2391840" cy="795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58B7E9-E652-8741-9E8A-F7EF4280FC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3586" y="3577592"/>
                <a:ext cx="2517480" cy="9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D78B4F1-F229-CA4D-8E09-9F50FA6BD486}"/>
              </a:ext>
            </a:extLst>
          </p:cNvPr>
          <p:cNvGrpSpPr/>
          <p:nvPr/>
        </p:nvGrpSpPr>
        <p:grpSpPr>
          <a:xfrm>
            <a:off x="8688626" y="3624392"/>
            <a:ext cx="2205360" cy="360720"/>
            <a:chOff x="8688626" y="3624392"/>
            <a:chExt cx="220536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17C4F9-2E22-3847-8B34-573F1F86C3FD}"/>
                    </a:ext>
                  </a:extLst>
                </p14:cNvPr>
                <p14:cNvContentPartPr/>
                <p14:nvPr/>
              </p14:nvContentPartPr>
              <p14:xfrm>
                <a:off x="8688626" y="3645992"/>
                <a:ext cx="1767960" cy="33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DCCFA54-A35C-1245-AD51-83DE3BC709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5626" y="3583352"/>
                  <a:ext cx="18936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59A56A-ED36-454E-A3AE-80BD1E931CBE}"/>
                    </a:ext>
                  </a:extLst>
                </p14:cNvPr>
                <p14:cNvContentPartPr/>
                <p14:nvPr/>
              </p14:nvContentPartPr>
              <p14:xfrm>
                <a:off x="10018826" y="3626912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CF56F7-7B4A-CA4A-9358-479EB0B5D8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5826" y="35642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0BC12-B513-3943-B15F-845B4E6EA8D0}"/>
                    </a:ext>
                  </a:extLst>
                </p14:cNvPr>
                <p14:cNvContentPartPr/>
                <p14:nvPr/>
              </p14:nvContentPartPr>
              <p14:xfrm>
                <a:off x="10544786" y="3742472"/>
                <a:ext cx="349200" cy="13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12300C-59D2-1146-B420-D09A2B7363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82146" y="3679472"/>
                  <a:ext cx="474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4083AC-7909-B84D-9D83-BEB6655714DB}"/>
                    </a:ext>
                  </a:extLst>
                </p14:cNvPr>
                <p14:cNvContentPartPr/>
                <p14:nvPr/>
              </p14:nvContentPartPr>
              <p14:xfrm>
                <a:off x="10544426" y="3624392"/>
                <a:ext cx="167400" cy="11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9A7576-1BC9-A44A-A00B-6D8901EA81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1426" y="3561752"/>
                  <a:ext cx="293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D3EC63-939F-2B44-BA35-859324B63D3C}"/>
                    </a:ext>
                  </a:extLst>
                </p14:cNvPr>
                <p14:cNvContentPartPr/>
                <p14:nvPr/>
              </p14:nvContentPartPr>
              <p14:xfrm>
                <a:off x="10708586" y="362439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595C525-415D-A045-B031-49FDB5F9C3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45946" y="35617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6339ED2-33B9-DC43-81F9-FA1EE5C44F02}"/>
              </a:ext>
            </a:extLst>
          </p:cNvPr>
          <p:cNvSpPr txBox="1">
            <a:spLocks/>
          </p:cNvSpPr>
          <p:nvPr/>
        </p:nvSpPr>
        <p:spPr>
          <a:xfrm>
            <a:off x="301083" y="2492187"/>
            <a:ext cx="4270915" cy="3561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pc="-1">
                <a:cs typeface="Calibri" panose="020F0502020204030204" pitchFamily="34" charset="0"/>
              </a:rPr>
              <a:t>A bloom filter query returns “possibly in set” or “definitely not in set”.</a:t>
            </a:r>
            <a:endParaRPr lang="en-US" sz="2200" spc="-1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spc="-1"/>
              <a:t>False positives: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spc="-1"/>
              <a:t>When passed through the same 3 hash functions 2 bits are set by 2 different elements from the set.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spc="-1"/>
              <a:t>Bit 5 was set by x and z, Bit 11 was set by y and z.</a:t>
            </a:r>
            <a:endParaRPr lang="en-US" sz="2200" spc="-1">
              <a:cs typeface="Calibri" panose="020F0502020204030204" pitchFamily="34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F5B7BF-1995-EF47-814C-63139EB91239}"/>
                  </a:ext>
                </a:extLst>
              </p:cNvPr>
              <p:cNvSpPr/>
              <p:nvPr/>
            </p:nvSpPr>
            <p:spPr>
              <a:xfrm>
                <a:off x="5310730" y="4100402"/>
                <a:ext cx="6096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1, 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5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 and  13.</a:t>
                </a:r>
              </a:p>
              <a:p>
                <a:pPr marL="228600" lvl="1"/>
                <a:r>
                  <a:rPr lang="en-US" sz="2000" spc="-1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4,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 11 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and  16.</a:t>
                </a:r>
              </a:p>
              <a:p>
                <a:pPr marL="228600" lvl="1"/>
                <a:endParaRPr lang="en-US" sz="2000" spc="-1" dirty="0">
                  <a:solidFill>
                    <a:schemeClr val="bg1"/>
                  </a:solidFill>
                </a:endParaRPr>
              </a:p>
              <a:p>
                <a:pPr marL="22860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spc="-1" dirty="0">
                    <a:solidFill>
                      <a:schemeClr val="bg1"/>
                    </a:solidFill>
                  </a:rPr>
                  <a:t> sets bits 3,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 5 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and  </a:t>
                </a:r>
                <a:r>
                  <a:rPr lang="en-US" sz="2000" spc="-1" dirty="0">
                    <a:solidFill>
                      <a:srgbClr val="FF0000"/>
                    </a:solidFill>
                  </a:rPr>
                  <a:t>11</a:t>
                </a:r>
                <a:r>
                  <a:rPr lang="en-US" sz="2000" spc="-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7F5B7BF-1995-EF47-814C-63139EB91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30" y="4100402"/>
                <a:ext cx="6096000" cy="1631216"/>
              </a:xfrm>
              <a:prstGeom prst="rect">
                <a:avLst/>
              </a:prstGeom>
              <a:blipFill>
                <a:blip r:embed="rId15"/>
                <a:stretch>
                  <a:fillRect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32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D17AC3F-D75C-9E4E-B5B5-7509DEE23F6F}"/>
              </a:ext>
            </a:extLst>
          </p:cNvPr>
          <p:cNvSpPr txBox="1">
            <a:spLocks/>
          </p:cNvSpPr>
          <p:nvPr/>
        </p:nvSpPr>
        <p:spPr>
          <a:xfrm>
            <a:off x="838200" y="894027"/>
            <a:ext cx="3494362" cy="478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Probability of False Positives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811F1DB-B474-9443-B7C5-B24C87FD338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976032" y="894027"/>
                <a:ext cx="6377768" cy="478287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Assume that a hash function selects each array position with equal probability.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M is the number of bits in the array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K is the number of hash functions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N is the number of inserted elements.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pc="-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pc="-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b="0" i="1" spc="-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pc="-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The more items per Bloom filter, the higher the the chances of having false positives.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bg1"/>
                    </a:solidFill>
                  </a:rPr>
                  <a:t>Increasing the number of hash functions can reduce false positives</a:t>
                </a:r>
              </a:p>
              <a:p>
                <a:pPr marL="228600" lvl="1" indent="-228600">
                  <a:buFont typeface="Arial" panose="020B0604020202020204" pitchFamily="34" charset="0"/>
                  <a:buChar char="•"/>
                </a:pPr>
                <a:endParaRPr lang="en-US" sz="2400" spc="-1" dirty="0">
                  <a:solidFill>
                    <a:schemeClr val="bg1"/>
                  </a:solidFill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 Placeholder 6">
                <a:extLst>
                  <a:ext uri="{FF2B5EF4-FFF2-40B4-BE49-F238E27FC236}">
                    <a16:creationId xmlns:a16="http://schemas.microsoft.com/office/drawing/2014/main" id="{A811F1DB-B474-9443-B7C5-B24C87FD33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976032" y="894027"/>
                <a:ext cx="6377768" cy="4782873"/>
              </a:xfrm>
              <a:blipFill>
                <a:blip r:embed="rId3"/>
                <a:stretch>
                  <a:fillRect l="-1389" r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455B33E-AD75-6640-BB9A-91054039785A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5 March 2023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49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438" y="183644"/>
            <a:ext cx="6157359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roblem</a:t>
            </a:r>
          </a:p>
        </p:txBody>
      </p:sp>
      <p:sp>
        <p:nvSpPr>
          <p:cNvPr id="3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Graphic 23" descr="Question mark">
            <a:extLst>
              <a:ext uri="{FF2B5EF4-FFF2-40B4-BE49-F238E27FC236}">
                <a16:creationId xmlns:a16="http://schemas.microsoft.com/office/drawing/2014/main" id="{556A150E-7760-4E49-BC04-9475A010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86" y="1629089"/>
            <a:ext cx="6724694" cy="4431883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400" dirty="0">
                <a:cs typeface="Calibri" panose="020F0502020204030204" pitchFamily="34" charset="0"/>
              </a:rPr>
              <a:t>We want to use this to find records based on a key.</a:t>
            </a:r>
          </a:p>
          <a:p>
            <a:pPr fontAlgn="base"/>
            <a:r>
              <a:rPr lang="en-US" sz="2400" dirty="0">
                <a:cs typeface="Calibri" panose="020F0502020204030204" pitchFamily="34" charset="0"/>
              </a:rPr>
              <a:t>Queries we should be able to make efficiently: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Insert a key and its corresponding value.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Search for a key and fetch the corresponding value.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>
                <a:cs typeface="Calibri" panose="020F0502020204030204" pitchFamily="34" charset="0"/>
              </a:rPr>
              <a:t>Delete a key along with its corresponding value.</a:t>
            </a:r>
          </a:p>
          <a:p>
            <a:endParaRPr lang="en-US" sz="2000" dirty="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B44CD4-6A7C-F544-878D-DD6D2658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7FB23-3F8E-F24D-A3D7-C40F92411DFD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EBCE6F-9995-7441-B901-F6B844C6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DA6DA-2EDC-9D4F-90C3-586803BB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8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5F7D4-344C-7847-A5B8-E1316E84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429426F-801F-324F-954C-C5A5135A563E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5 March 2023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5AF2D-F718-3843-B830-265511CC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B9155E-D227-BD44-AF59-C8DE271B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43CBEDB-6382-7546-8188-1E93A7DB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and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68CB35AF-CDD3-FA4E-B689-3A28EEF435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6032" y="894027"/>
                <a:ext cx="6377768" cy="47828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Size of bloom filter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bits and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 hash functions: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Insertion and Search will both take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space of the actual data structure (what holds the data) is simply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Courier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68CB35AF-CDD3-FA4E-B689-3A28EEF4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32" y="894027"/>
                <a:ext cx="6377768" cy="4782873"/>
              </a:xfrm>
              <a:prstGeom prst="rect">
                <a:avLst/>
              </a:prstGeom>
              <a:blipFill>
                <a:blip r:embed="rId2"/>
                <a:stretch>
                  <a:fillRect l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723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application of hash functions: Cryptographic Hash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6951" y="2459182"/>
                <a:ext cx="7139803" cy="3717780"/>
              </a:xfrm>
            </p:spPr>
            <p:txBody>
              <a:bodyPr anchor="ctr">
                <a:normAutofit/>
              </a:bodyPr>
              <a:lstStyle/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Message Integrity: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Alice sends Bob a message,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|| 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 the message is concatenated with the message’s hash.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Bob computes the hash over the message and compares the received hash and the calculated hash.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they are different, the message has been altered.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Digital Signatures: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Alice signs a message with her private key.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Bob can verify Alice’s authorship with her public key.</a:t>
                </a:r>
              </a:p>
              <a:p>
                <a:pPr lvl="2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Inefficient to sign the entire message. Better to sign the message’s hash value.</a:t>
                </a: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6951" y="2459182"/>
                <a:ext cx="7139803" cy="3717780"/>
              </a:xfrm>
              <a:blipFill>
                <a:blip r:embed="rId3"/>
                <a:stretch>
                  <a:fillRect t="-25170" r="-1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957D-1760-8848-BD5E-0A046BBFAB34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4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Cryptographic Hash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309E8-C8F0-7144-82BB-BBDE355A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1" y="1861457"/>
            <a:ext cx="7139803" cy="4315505"/>
          </a:xfrm>
        </p:spPr>
        <p:txBody>
          <a:bodyPr anchor="ctr">
            <a:normAutofit/>
          </a:bodyPr>
          <a:lstStyle/>
          <a:p>
            <a:pPr lvl="1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ideal cryptographic hash function guarantees the following properties: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Deterministic: same message results in the same hash.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to compute the hash for any given message.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 to construct a message that yields a given hash value.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Infeasible to find two different messages with the same hash value.</a:t>
            </a:r>
          </a:p>
          <a:p>
            <a:pPr lvl="2"/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Avalanche effect — A small change to the message should produce a hash value that appears uncorrelated with the old hash.</a:t>
            </a: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BFDAA-FA51-B24C-AF5D-2A0EE0449B4B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4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978E3222-03F7-AD40-BEEF-D6ED1430DF3B}"/>
              </a:ext>
            </a:extLst>
          </p:cNvPr>
          <p:cNvSpPr/>
          <p:nvPr/>
        </p:nvSpPr>
        <p:spPr>
          <a:xfrm>
            <a:off x="833002" y="365125"/>
            <a:ext cx="3973667" cy="58118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 cryptographic hash functions</a:t>
            </a:r>
            <a:endParaRPr lang="en-US" sz="4400" b="0" strike="noStrike" kern="1200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85DA12BA-7230-CA4B-AF12-89CEAB3F4EC6}"/>
              </a:ext>
            </a:extLst>
          </p:cNvPr>
          <p:cNvSpPr/>
          <p:nvPr/>
        </p:nvSpPr>
        <p:spPr>
          <a:xfrm>
            <a:off x="5356927" y="365125"/>
            <a:ext cx="5996871" cy="58118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MD5 – broken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SHA1 – broken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SHA256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FFFF"/>
                </a:solidFill>
              </a:rPr>
              <a:t>SHA512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</a:rPr>
              <a:t>SHA3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270AE-BA46-E740-AA04-72238CE19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8D4FAE7-4157-444A-B767-FA3120A31FC0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5 March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92DAD-EFC4-CB46-9E3C-8CEB55D9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F954-4F0E-E641-8DE6-72806A48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15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an of food&#10;&#10;Description automatically generated with low confidence">
            <a:extLst>
              <a:ext uri="{FF2B5EF4-FFF2-40B4-BE49-F238E27FC236}">
                <a16:creationId xmlns:a16="http://schemas.microsoft.com/office/drawing/2014/main" id="{C132F64B-D63B-A44C-9C05-EDC50418F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5" b="15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CEF39-B5ED-9F43-A0B2-8189CFD9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Let’s Make a Hash Function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6AEF-6D70-7C47-9CA8-1415DEDF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CC79B4-6C18-194B-A45A-B11CF25EBD80}" type="datetime3">
              <a:rPr lang="en-US" smtClean="0">
                <a:solidFill>
                  <a:srgbClr val="FFFFFF"/>
                </a:solidFill>
              </a:rPr>
              <a:t>5 March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BF5F-5AE4-764D-86D1-F9720C0B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1482-6164-A54C-8471-6F705B35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41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CFA7797-57D2-AB4A-8FF3-E1E966F9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9748-97D5-D34E-974C-9008C205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21D4346-C913-2C43-BE6C-6EFB4F04934D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7882-9599-554F-89E2-0203054F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A24D-D186-934D-9FD6-C9FBB282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78F4A5-6898-AA46-9CCE-7663303D3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E928B-5EDB-3645-8CC0-C07DF6C4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1B7DEE8-A7D3-C34E-BBA3-F2C51A14081E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F2A8-523D-AE4A-82F0-A0C1DC88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F994C-A0D4-B04D-8C6E-2070212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9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DE15BC-8B98-BF43-AD75-85378B36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00239-40D5-5946-8C2F-575828E6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45CFDDF-FE52-5C45-B239-BC5BCC21639E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D017-5C2E-5C49-9246-2F1850C4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C1D3-3AFB-324A-8C56-26E82F0F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46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BC3D4D1-F478-7E40-9932-A31C57BAD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16142"/>
            <a:ext cx="10905066" cy="42257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A2374-B7E8-8C4D-B9BE-9F1685F1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F4901D6-27ED-5C49-AD72-5BE791C50EC9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121C8-0D49-9E45-9278-E2D8F4F8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2663-21B4-F441-9372-D2F35B56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/>
              <a:pPr defTabSz="914400"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/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18107378-8264-354D-8594-A24BD3EA7BC0}" type="datetime3">
              <a:rPr lang="en-US" smtClean="0"/>
              <a:t>5 March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Darrell Long 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Hash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Map data of arbitrary size to fixed sized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Aim to avoid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Hash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data structure that maps keys to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Provides </a:t>
            </a:r>
            <a:r>
              <a:rPr lang="en-US" sz="2000" dirty="0">
                <a:solidFill>
                  <a:schemeClr val="bg1"/>
                </a:solidFill>
                <a:cs typeface="Calibri" panose="020F0502020204030204" pitchFamily="34" charset="0"/>
              </a:rPr>
              <a:t>O(1) access times on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Calibri" panose="020F0502020204030204" pitchFamily="34" charset="0"/>
              </a:rPr>
              <a:t>Index into a hash table is calculated by a hash function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Bloom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Probabilistic data structure that tests whether an element is a member of a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element is either not in the set or it may be in the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Structures that can be used to solve the problem?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Expected time in arrays and linked lists:</a:t>
                </a: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 search: look-ups in unsorted arrays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Binary search: look-ups in sorted arrays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Linked list look-ups take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0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).</m:t>
                    </m:r>
                  </m:oMath>
                </a14:m>
                <a:endParaRPr lang="en-US" sz="20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 address table is a key-value store where the key is used as an index to the value : 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Random access arrays: searching in in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(1)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time.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Limitations:</a:t>
                </a:r>
              </a:p>
              <a:p>
                <a:pPr lvl="2" fontAlgn="base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Need prior knowledge of maximum key value.</a:t>
                </a:r>
              </a:p>
              <a:p>
                <a:pPr lvl="2" fontAlgn="base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Wastage of memory space if there is a significant difference between total records and preset maximum table size.</a:t>
                </a:r>
              </a:p>
              <a:p>
                <a:pPr lvl="2"/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C2E66-6AC9-F345-BFCE-DB395F6AAEB1}" type="datetime3">
              <a:rPr lang="en-US" smtClean="0"/>
              <a:t>5 March 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idea behind hashing or scatter storage is to scramble up aspects of the key and use this partial information for searching.</a:t>
                </a: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Improvement over Direct Address Table: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Uses a function that hashes a larger fixed key into a smaller number:</a:t>
                </a:r>
              </a:p>
              <a:p>
                <a:pPr lvl="2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Less than or equal to the size of the table.  </a:t>
                </a:r>
              </a:p>
              <a:p>
                <a:pPr lvl="1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Uses the smaller number as index of the value.</a:t>
                </a:r>
              </a:p>
              <a:p>
                <a:pPr fontAlgn="base"/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 hashing we get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(1)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search time on average (under reasonable assumptions) and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worst case.</a:t>
                </a:r>
                <a:b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  <a:blipFill>
                <a:blip r:embed="rId2"/>
                <a:stretch>
                  <a:fillRect l="-1268" r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0871B9-F0F6-1A46-BEDA-3C5860A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056E-9F5D-2645-BAA8-B0A24699664C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4012E7-4055-FF43-9C40-E3C92424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C5BC4-AF3E-A948-A010-AEFB2F5E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40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CustomShape 1"/>
          <p:cNvSpPr/>
          <p:nvPr/>
        </p:nvSpPr>
        <p:spPr>
          <a:xfrm>
            <a:off x="699814" y="1932082"/>
            <a:ext cx="3785616" cy="14969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Tables</a:t>
            </a:r>
          </a:p>
        </p:txBody>
      </p:sp>
      <p:sp>
        <p:nvSpPr>
          <p:cNvPr id="83" name="CustomShape 2"/>
          <p:cNvSpPr/>
          <p:nvPr/>
        </p:nvSpPr>
        <p:spPr>
          <a:xfrm>
            <a:off x="6038850" y="704850"/>
            <a:ext cx="5314950" cy="52514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unordered collection of key-value pairs.</a:t>
            </a:r>
          </a:p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Offers efficient lookup, insert, and delete operations: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Neither arrays nor linked lists achieve all of these.</a:t>
            </a:r>
          </a:p>
          <a:p>
            <a:pPr marL="571500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Python dictionary is a hash table. Example: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my_dict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= {1:’Ron’,2:’Bob’}</a:t>
            </a:r>
          </a:p>
          <a:p>
            <a:pPr marL="1028700" lvl="1" indent="-4572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1 is associated with the name ‘Ron’ and key 2 is associated with the name ‘Bob’.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1F31-5B95-284E-A7A7-140B2A1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E204-635C-6F4C-A8C6-235678353097}" type="datetime3">
              <a:rPr lang="en-US" smtClean="0"/>
              <a:t>5 March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9D8A1-47E8-594E-A992-74C6863A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© 2023 Darrell Long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69B40-D1AD-DF48-A379-E576E20C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6</a:t>
            </a:fld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46951" y="914400"/>
                <a:ext cx="7139803" cy="5418856"/>
              </a:xfrm>
            </p:spPr>
            <p:txBody>
              <a:bodyPr anchor="ctr">
                <a:normAutofit lnSpcReduction="10000"/>
              </a:bodyPr>
              <a:lstStyle/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function that hashes keys to generate indices for each value: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 hash table with </a:t>
                </a:r>
                <a:r>
                  <a:rPr lang="en-US" sz="2000" i="1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slots: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en-US" sz="18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𝑘𝑒𝑦</m:t>
                        </m:r>
                      </m:e>
                    </m:d>
                    <m:r>
                      <a:rPr lang="en-US" sz="1800" b="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𝑖𝑛𝑑𝑒𝑥</m:t>
                    </m:r>
                    <m:r>
                      <a:rPr lang="en-US" sz="1800" i="1" spc="-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[0, 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1800" i="1" spc="-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−1]</m:t>
                    </m:r>
                  </m:oMath>
                </a14:m>
                <a:endParaRPr lang="en-US" sz="1800" spc="-1" dirty="0">
                  <a:latin typeface="Courier" pitchFamily="2" charset="0"/>
                  <a:cs typeface="Calibri" panose="020F0502020204030204" pitchFamily="34" charset="0"/>
                </a:endParaRP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Characteristics of a good hash function are determined by the data being hashed: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Function uses all input data.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Computation is fast.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Minimizes hash collisions: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Uniformly distributes data across entire set of possible hash values.</a:t>
                </a:r>
              </a:p>
              <a:p>
                <a:pPr lvl="2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16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Generates very different hash values for similar strings.</a:t>
                </a:r>
              </a:p>
              <a:p>
                <a:pPr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4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Types of hash functions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Division based.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Multiplication based.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String-valued keys.</a:t>
                </a:r>
              </a:p>
              <a:p>
                <a:pPr lvl="1" indent="-227520"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46951" y="914400"/>
                <a:ext cx="7139803" cy="5418856"/>
              </a:xfrm>
              <a:blipFill>
                <a:blip r:embed="rId3"/>
                <a:stretch>
                  <a:fillRect l="-1066" t="-8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A0B5-027B-654F-891D-F9E445876A90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4501869" cy="5811837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 functions: Division based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</p:spPr>
            <p:txBody>
              <a:bodyPr anchor="ctr">
                <a:normAutofit/>
              </a:bodyPr>
              <a:lstStyle/>
              <a:p>
                <a:pPr marL="457200" lvl="1" indent="0">
                  <a:buNone/>
                </a:pPr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Most simple method for hashing is the remainder modulo method.</a:t>
                </a:r>
              </a:p>
              <a:p>
                <a:pPr lvl="1"/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Formula: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endParaRPr lang="en-US" i="1" dirty="0">
                  <a:solidFill>
                    <a:srgbClr val="FFFFFF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key.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the table size.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A542D-21CE-5549-A35F-19EAE6E2A991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23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676C68D-8184-9742-822A-4F707F4032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365125"/>
                <a:ext cx="4501869" cy="581183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r"/>
                <a:r>
                  <a:rPr lang="en-US" b="1" dirty="0">
                    <a:cs typeface="Calibri" panose="020F0502020204030204" pitchFamily="34" charset="0"/>
                  </a:rPr>
                  <a:t>Good 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𝑴</m:t>
                    </m:r>
                  </m:oMath>
                </a14:m>
                <a:br>
                  <a:rPr lang="en-US" dirty="0">
                    <a:cs typeface="Calibri" panose="020F0502020204030204" pitchFamily="34" charset="0"/>
                  </a:rPr>
                </a:br>
                <a:endParaRPr lang="en-US" i="1" kern="1200" dirty="0">
                  <a:solidFill>
                    <a:srgbClr val="FFFFFF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676C68D-8184-9742-822A-4F707F403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365125"/>
                <a:ext cx="4501869" cy="5811837"/>
              </a:xfrm>
              <a:blipFill>
                <a:blip r:embed="rId3"/>
                <a:stretch>
                  <a:fillRect r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</p:spPr>
            <p:txBody>
              <a:bodyPr anchor="ctr">
                <a:normAutofit/>
              </a:bodyPr>
              <a:lstStyle/>
              <a:p>
                <a:pPr lvl="2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Based on previous considerations we conclude to choose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be a prime number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≢±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3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small values of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radix of the alphabetic character set.</a:t>
                </a:r>
              </a:p>
              <a:p>
                <a:pPr lvl="2"/>
                <a:endParaRPr lang="en-US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4309E8-C8F0-7144-82BB-BBDE355AD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6669" y="365125"/>
                <a:ext cx="6980085" cy="581183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7935B-8A51-0948-9F9F-490B9F2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710BC-2D76-7247-953B-7DAC75263CA8}" type="datetime3">
              <a:rPr lang="en-US" smtClean="0"/>
              <a:t>5 March 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3F4B15-7500-7F44-8480-7F048F1D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28FCE3-9B84-5E4E-A5F7-A4F80809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2843</Words>
  <Application>Microsoft Macintosh PowerPoint</Application>
  <PresentationFormat>Widescreen</PresentationFormat>
  <Paragraphs>482</Paragraphs>
  <Slides>39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Comic Sans MS</vt:lpstr>
      <vt:lpstr>Courier</vt:lpstr>
      <vt:lpstr>Courier New</vt:lpstr>
      <vt:lpstr>Office Theme</vt:lpstr>
      <vt:lpstr>PowerPoint Presentation</vt:lpstr>
      <vt:lpstr>Hash?</vt:lpstr>
      <vt:lpstr>Problem</vt:lpstr>
      <vt:lpstr>Data Structures that can be used to solve the problem?</vt:lpstr>
      <vt:lpstr>Hashing</vt:lpstr>
      <vt:lpstr>PowerPoint Presentation</vt:lpstr>
      <vt:lpstr>Hash functions </vt:lpstr>
      <vt:lpstr>Hash functions: Division based method</vt:lpstr>
      <vt:lpstr>Good Values of M </vt:lpstr>
      <vt:lpstr>Hash functions: String-valued key</vt:lpstr>
      <vt:lpstr>PowerPoint Presentation</vt:lpstr>
      <vt:lpstr>PowerPoint Presentation</vt:lpstr>
      <vt:lpstr>Birthday Paradox  </vt:lpstr>
      <vt:lpstr>Hash Collisions</vt:lpstr>
      <vt:lpstr>Tackling Collisions</vt:lpstr>
      <vt:lpstr>Linear Probing</vt:lpstr>
      <vt:lpstr>Quadratic Probing</vt:lpstr>
      <vt:lpstr>Double Hashing</vt:lpstr>
      <vt:lpstr>Chaining with Linked Lists</vt:lpstr>
      <vt:lpstr>Performance analysis of Chaining</vt:lpstr>
      <vt:lpstr>Open Addressing vs. Chaining</vt:lpstr>
      <vt:lpstr>A Hash Table ADT</vt:lpstr>
      <vt:lpstr>Finding keys</vt:lpstr>
      <vt:lpstr>Inserting new keys</vt:lpstr>
      <vt:lpstr>Removing keys</vt:lpstr>
      <vt:lpstr>Bloom Filters</vt:lpstr>
      <vt:lpstr>PowerPoint Presentation</vt:lpstr>
      <vt:lpstr>False Positives</vt:lpstr>
      <vt:lpstr>PowerPoint Presentation</vt:lpstr>
      <vt:lpstr>Time and Space Complexity</vt:lpstr>
      <vt:lpstr>Other application of hash functions: Cryptographic Hash</vt:lpstr>
      <vt:lpstr>Cryptographic Hash Functions</vt:lpstr>
      <vt:lpstr>PowerPoint Presentation</vt:lpstr>
      <vt:lpstr>Let’s Make a Hash Function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Sabrina Chiehyu Au</dc:creator>
  <cp:lastModifiedBy>Darrell Long</cp:lastModifiedBy>
  <cp:revision>60</cp:revision>
  <dcterms:created xsi:type="dcterms:W3CDTF">2020-02-19T04:24:17Z</dcterms:created>
  <dcterms:modified xsi:type="dcterms:W3CDTF">2023-03-06T03:09:55Z</dcterms:modified>
</cp:coreProperties>
</file>